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6" r:id="rId5"/>
    <p:sldId id="261" r:id="rId6"/>
    <p:sldId id="264" r:id="rId7"/>
    <p:sldId id="291" r:id="rId8"/>
    <p:sldId id="262" r:id="rId9"/>
    <p:sldId id="274" r:id="rId10"/>
    <p:sldId id="269" r:id="rId11"/>
    <p:sldId id="290" r:id="rId12"/>
    <p:sldId id="271" r:id="rId13"/>
    <p:sldId id="263" r:id="rId14"/>
    <p:sldId id="281" r:id="rId15"/>
    <p:sldId id="277" r:id="rId16"/>
    <p:sldId id="273" r:id="rId17"/>
    <p:sldId id="279" r:id="rId18"/>
    <p:sldId id="276" r:id="rId19"/>
    <p:sldId id="278" r:id="rId20"/>
    <p:sldId id="265" r:id="rId21"/>
    <p:sldId id="283" r:id="rId22"/>
    <p:sldId id="267" r:id="rId23"/>
    <p:sldId id="282" r:id="rId24"/>
    <p:sldId id="287" r:id="rId25"/>
    <p:sldId id="288" r:id="rId26"/>
    <p:sldId id="280" r:id="rId27"/>
    <p:sldId id="272" r:id="rId28"/>
    <p:sldId id="270" r:id="rId29"/>
    <p:sldId id="284" r:id="rId30"/>
    <p:sldId id="285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58"/>
  </p:normalViewPr>
  <p:slideViewPr>
    <p:cSldViewPr snapToGrid="0">
      <p:cViewPr varScale="1">
        <p:scale>
          <a:sx n="120" d="100"/>
          <a:sy n="120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CBC376-26C1-472A-9FD4-D2F07ABE8374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526E42-1A8A-4B34-B4B2-48927CF31CC7}">
      <dgm:prSet/>
      <dgm:spPr/>
      <dgm:t>
        <a:bodyPr/>
        <a:lstStyle/>
        <a:p>
          <a:r>
            <a:rPr lang="en-US" b="1" i="0" dirty="0"/>
            <a:t>437 referrals which provided to 813 individuals</a:t>
          </a:r>
          <a:endParaRPr lang="en-US" dirty="0"/>
        </a:p>
      </dgm:t>
    </dgm:pt>
    <dgm:pt modelId="{509B07FD-FDA8-4131-B19E-6A6F6A544D43}" type="parTrans" cxnId="{E1FD3BB2-7919-4EC1-9599-9C59E2DAB295}">
      <dgm:prSet/>
      <dgm:spPr/>
      <dgm:t>
        <a:bodyPr/>
        <a:lstStyle/>
        <a:p>
          <a:endParaRPr lang="en-US"/>
        </a:p>
      </dgm:t>
    </dgm:pt>
    <dgm:pt modelId="{EB46D112-2D9B-4874-B3C3-6F63134DDB6D}" type="sibTrans" cxnId="{E1FD3BB2-7919-4EC1-9599-9C59E2DAB295}">
      <dgm:prSet/>
      <dgm:spPr/>
      <dgm:t>
        <a:bodyPr/>
        <a:lstStyle/>
        <a:p>
          <a:endParaRPr lang="en-US"/>
        </a:p>
      </dgm:t>
    </dgm:pt>
    <dgm:pt modelId="{71F68497-6FB2-4F6B-B195-C8B708056C49}">
      <dgm:prSet/>
      <dgm:spPr/>
      <dgm:t>
        <a:bodyPr/>
        <a:lstStyle/>
        <a:p>
          <a:r>
            <a:rPr lang="en-US" b="1" i="0" dirty="0"/>
            <a:t>Family = 218 family referrals </a:t>
          </a:r>
          <a:endParaRPr lang="en-US" dirty="0"/>
        </a:p>
      </dgm:t>
    </dgm:pt>
    <dgm:pt modelId="{BC1AD302-B7D7-43A6-807A-DED09A5D013B}" type="parTrans" cxnId="{605BB6E5-B8B1-47AA-9269-2F17F7F5EA7F}">
      <dgm:prSet/>
      <dgm:spPr/>
      <dgm:t>
        <a:bodyPr/>
        <a:lstStyle/>
        <a:p>
          <a:endParaRPr lang="en-US"/>
        </a:p>
      </dgm:t>
    </dgm:pt>
    <dgm:pt modelId="{20F87AE3-C4C8-4542-936B-BC404B1BA557}" type="sibTrans" cxnId="{605BB6E5-B8B1-47AA-9269-2F17F7F5EA7F}">
      <dgm:prSet/>
      <dgm:spPr/>
      <dgm:t>
        <a:bodyPr/>
        <a:lstStyle/>
        <a:p>
          <a:endParaRPr lang="en-US"/>
        </a:p>
      </dgm:t>
    </dgm:pt>
    <dgm:pt modelId="{2A0D8A12-F75F-4783-89D3-37496E44D0AF}">
      <dgm:prSet/>
      <dgm:spPr/>
      <dgm:t>
        <a:bodyPr/>
        <a:lstStyle/>
        <a:p>
          <a:r>
            <a:rPr lang="en-US" b="1" i="0"/>
            <a:t>Caring Connections = 49 individuals</a:t>
          </a:r>
          <a:endParaRPr lang="en-US"/>
        </a:p>
      </dgm:t>
    </dgm:pt>
    <dgm:pt modelId="{EC3E73A5-F7D3-4864-AA3E-8EA828B73A72}" type="parTrans" cxnId="{BD1B7CA8-D9E5-4E2B-BB54-C179E15EEDFD}">
      <dgm:prSet/>
      <dgm:spPr/>
      <dgm:t>
        <a:bodyPr/>
        <a:lstStyle/>
        <a:p>
          <a:endParaRPr lang="en-US"/>
        </a:p>
      </dgm:t>
    </dgm:pt>
    <dgm:pt modelId="{B61B4BDB-5CEB-4698-99DD-5B65A524BA44}" type="sibTrans" cxnId="{BD1B7CA8-D9E5-4E2B-BB54-C179E15EEDFD}">
      <dgm:prSet/>
      <dgm:spPr/>
      <dgm:t>
        <a:bodyPr/>
        <a:lstStyle/>
        <a:p>
          <a:endParaRPr lang="en-US"/>
        </a:p>
      </dgm:t>
    </dgm:pt>
    <dgm:pt modelId="{1E16DE41-020B-43F2-B725-64285168E302}">
      <dgm:prSet/>
      <dgm:spPr/>
      <dgm:t>
        <a:bodyPr/>
        <a:lstStyle/>
        <a:p>
          <a:r>
            <a:rPr lang="en-US" b="1" i="0"/>
            <a:t>Hospitals =6 referrals for 71 individuals</a:t>
          </a:r>
          <a:endParaRPr lang="en-US"/>
        </a:p>
      </dgm:t>
    </dgm:pt>
    <dgm:pt modelId="{447DB271-BEA6-45DA-A34F-6039EF886DED}" type="parTrans" cxnId="{AE2D2D1E-656D-45C3-8EC9-CB99EDB0A629}">
      <dgm:prSet/>
      <dgm:spPr/>
      <dgm:t>
        <a:bodyPr/>
        <a:lstStyle/>
        <a:p>
          <a:endParaRPr lang="en-US"/>
        </a:p>
      </dgm:t>
    </dgm:pt>
    <dgm:pt modelId="{AE706FDA-3930-4C5F-8F33-5644A9B74A9E}" type="sibTrans" cxnId="{AE2D2D1E-656D-45C3-8EC9-CB99EDB0A629}">
      <dgm:prSet/>
      <dgm:spPr/>
      <dgm:t>
        <a:bodyPr/>
        <a:lstStyle/>
        <a:p>
          <a:endParaRPr lang="en-US"/>
        </a:p>
      </dgm:t>
    </dgm:pt>
    <dgm:pt modelId="{B6BDE50E-277A-41A3-AF28-DF57E44A34DC}">
      <dgm:prSet/>
      <dgm:spPr/>
      <dgm:t>
        <a:bodyPr/>
        <a:lstStyle/>
        <a:p>
          <a:r>
            <a:rPr lang="en-US" b="1" i="0"/>
            <a:t>Memory Cafe = 7 referrals for 14 individuals</a:t>
          </a:r>
          <a:endParaRPr lang="en-US"/>
        </a:p>
      </dgm:t>
    </dgm:pt>
    <dgm:pt modelId="{F5C48D2C-574A-4285-944D-6D469D4D64CB}" type="parTrans" cxnId="{68438534-5DDC-4811-9D11-21A8D082DCA9}">
      <dgm:prSet/>
      <dgm:spPr/>
      <dgm:t>
        <a:bodyPr/>
        <a:lstStyle/>
        <a:p>
          <a:endParaRPr lang="en-US"/>
        </a:p>
      </dgm:t>
    </dgm:pt>
    <dgm:pt modelId="{1C893A6B-97FB-416E-992D-DF493551B165}" type="sibTrans" cxnId="{68438534-5DDC-4811-9D11-21A8D082DCA9}">
      <dgm:prSet/>
      <dgm:spPr/>
      <dgm:t>
        <a:bodyPr/>
        <a:lstStyle/>
        <a:p>
          <a:endParaRPr lang="en-US"/>
        </a:p>
      </dgm:t>
    </dgm:pt>
    <dgm:pt modelId="{CEEAD4D1-8EB6-4825-97BB-3B76D7B93B90}">
      <dgm:prSet/>
      <dgm:spPr/>
      <dgm:t>
        <a:bodyPr/>
        <a:lstStyle/>
        <a:p>
          <a:r>
            <a:rPr lang="en-US" b="1" i="0" dirty="0"/>
            <a:t>Mindy's clients (seniors) = 92 referrals for 112 individuals</a:t>
          </a:r>
          <a:endParaRPr lang="en-US" dirty="0"/>
        </a:p>
      </dgm:t>
    </dgm:pt>
    <dgm:pt modelId="{2CF1ED5E-F878-4B6B-84EF-3B185CCA7A47}" type="parTrans" cxnId="{4322F72A-CB05-4557-AA37-18F30B8C858B}">
      <dgm:prSet/>
      <dgm:spPr/>
      <dgm:t>
        <a:bodyPr/>
        <a:lstStyle/>
        <a:p>
          <a:endParaRPr lang="en-US"/>
        </a:p>
      </dgm:t>
    </dgm:pt>
    <dgm:pt modelId="{A47B8C65-0666-43D4-97F3-905539A9293B}" type="sibTrans" cxnId="{4322F72A-CB05-4557-AA37-18F30B8C858B}">
      <dgm:prSet/>
      <dgm:spPr/>
      <dgm:t>
        <a:bodyPr/>
        <a:lstStyle/>
        <a:p>
          <a:endParaRPr lang="en-US"/>
        </a:p>
      </dgm:t>
    </dgm:pt>
    <dgm:pt modelId="{F3274E3D-E682-40E5-BD16-301416B7B1EF}">
      <dgm:prSet/>
      <dgm:spPr/>
      <dgm:t>
        <a:bodyPr/>
        <a:lstStyle/>
        <a:p>
          <a:r>
            <a:rPr lang="en-US" dirty="0"/>
            <a:t>20 Adopt-A-Family experiences</a:t>
          </a:r>
        </a:p>
      </dgm:t>
    </dgm:pt>
    <dgm:pt modelId="{BEE7C131-EC2E-4A1A-B28B-A7FC57930052}" type="parTrans" cxnId="{10D74A61-EB92-40A2-8B4D-29867BD192E2}">
      <dgm:prSet/>
      <dgm:spPr/>
      <dgm:t>
        <a:bodyPr/>
        <a:lstStyle/>
        <a:p>
          <a:endParaRPr lang="en-US"/>
        </a:p>
      </dgm:t>
    </dgm:pt>
    <dgm:pt modelId="{97444E37-F543-4A70-8A41-8D63533E815B}" type="sibTrans" cxnId="{10D74A61-EB92-40A2-8B4D-29867BD192E2}">
      <dgm:prSet/>
      <dgm:spPr/>
      <dgm:t>
        <a:bodyPr/>
        <a:lstStyle/>
        <a:p>
          <a:endParaRPr lang="en-US"/>
        </a:p>
      </dgm:t>
    </dgm:pt>
    <dgm:pt modelId="{E0C7663D-B8DD-417F-999A-A30488860AB0}">
      <dgm:prSet/>
      <dgm:spPr/>
      <dgm:t>
        <a:bodyPr/>
        <a:lstStyle/>
        <a:p>
          <a:r>
            <a:rPr lang="en-US" dirty="0"/>
            <a:t>14 delivery visitors</a:t>
          </a:r>
        </a:p>
      </dgm:t>
    </dgm:pt>
    <dgm:pt modelId="{2ED9EDF8-BD87-4E64-99AE-1BFB9E04F6CC}" type="parTrans" cxnId="{E2AAD869-A728-4AC1-84E6-2223D84D9373}">
      <dgm:prSet/>
      <dgm:spPr/>
      <dgm:t>
        <a:bodyPr/>
        <a:lstStyle/>
        <a:p>
          <a:endParaRPr lang="en-US"/>
        </a:p>
      </dgm:t>
    </dgm:pt>
    <dgm:pt modelId="{01FAC410-E5EA-4149-82FB-5EE1ECF7A5F3}" type="sibTrans" cxnId="{E2AAD869-A728-4AC1-84E6-2223D84D9373}">
      <dgm:prSet/>
      <dgm:spPr/>
      <dgm:t>
        <a:bodyPr/>
        <a:lstStyle/>
        <a:p>
          <a:endParaRPr lang="en-US"/>
        </a:p>
      </dgm:t>
    </dgm:pt>
    <dgm:pt modelId="{A7FD34C9-B142-4918-A3E6-40C021F0ED0C}" type="pres">
      <dgm:prSet presAssocID="{B7CBC376-26C1-472A-9FD4-D2F07ABE8374}" presName="Name0" presStyleCnt="0">
        <dgm:presLayoutVars>
          <dgm:dir/>
          <dgm:animLvl val="lvl"/>
          <dgm:resizeHandles val="exact"/>
        </dgm:presLayoutVars>
      </dgm:prSet>
      <dgm:spPr/>
    </dgm:pt>
    <dgm:pt modelId="{2D21814E-DA90-4CDA-9E1E-8DF73A48C55B}" type="pres">
      <dgm:prSet presAssocID="{B3526E42-1A8A-4B34-B4B2-48927CF31CC7}" presName="linNode" presStyleCnt="0"/>
      <dgm:spPr/>
    </dgm:pt>
    <dgm:pt modelId="{9389AFBE-42C9-4292-9215-1E0165305461}" type="pres">
      <dgm:prSet presAssocID="{B3526E42-1A8A-4B34-B4B2-48927CF31CC7}" presName="parentText" presStyleLbl="node1" presStyleIdx="0" presStyleCnt="8" custLinFactNeighborY="1564">
        <dgm:presLayoutVars>
          <dgm:chMax val="1"/>
          <dgm:bulletEnabled val="1"/>
        </dgm:presLayoutVars>
      </dgm:prSet>
      <dgm:spPr/>
    </dgm:pt>
    <dgm:pt modelId="{9F1E991E-BE73-4166-B057-A938C1966476}" type="pres">
      <dgm:prSet presAssocID="{EB46D112-2D9B-4874-B3C3-6F63134DDB6D}" presName="sp" presStyleCnt="0"/>
      <dgm:spPr/>
    </dgm:pt>
    <dgm:pt modelId="{CC56BF8A-BF0C-4653-9ED8-65815AAACBD3}" type="pres">
      <dgm:prSet presAssocID="{71F68497-6FB2-4F6B-B195-C8B708056C49}" presName="linNode" presStyleCnt="0"/>
      <dgm:spPr/>
    </dgm:pt>
    <dgm:pt modelId="{B7CAC687-8EC7-408B-B4D1-38EB6F9410BF}" type="pres">
      <dgm:prSet presAssocID="{71F68497-6FB2-4F6B-B195-C8B708056C49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15E44A76-97F1-464E-A09C-5A01D23AEC53}" type="pres">
      <dgm:prSet presAssocID="{20F87AE3-C4C8-4542-936B-BC404B1BA557}" presName="sp" presStyleCnt="0"/>
      <dgm:spPr/>
    </dgm:pt>
    <dgm:pt modelId="{C59A1F71-F29A-4934-9556-D93A4273D6D8}" type="pres">
      <dgm:prSet presAssocID="{2A0D8A12-F75F-4783-89D3-37496E44D0AF}" presName="linNode" presStyleCnt="0"/>
      <dgm:spPr/>
    </dgm:pt>
    <dgm:pt modelId="{63F40C1F-2ED9-480C-9588-2F74F1BF346F}" type="pres">
      <dgm:prSet presAssocID="{2A0D8A12-F75F-4783-89D3-37496E44D0AF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CDF33F6F-3BA6-4E63-8D10-5B695CFD395F}" type="pres">
      <dgm:prSet presAssocID="{B61B4BDB-5CEB-4698-99DD-5B65A524BA44}" presName="sp" presStyleCnt="0"/>
      <dgm:spPr/>
    </dgm:pt>
    <dgm:pt modelId="{C1D4A96F-C255-424E-B10B-2F086080A9F9}" type="pres">
      <dgm:prSet presAssocID="{1E16DE41-020B-43F2-B725-64285168E302}" presName="linNode" presStyleCnt="0"/>
      <dgm:spPr/>
    </dgm:pt>
    <dgm:pt modelId="{E2EE6CA0-5FE7-40E1-9F43-5BDC11042A99}" type="pres">
      <dgm:prSet presAssocID="{1E16DE41-020B-43F2-B725-64285168E302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DD88B3C6-E30A-43C3-B964-9F57EC297DFE}" type="pres">
      <dgm:prSet presAssocID="{AE706FDA-3930-4C5F-8F33-5644A9B74A9E}" presName="sp" presStyleCnt="0"/>
      <dgm:spPr/>
    </dgm:pt>
    <dgm:pt modelId="{7BFCF074-FAD7-444B-9C03-133CE9B8F231}" type="pres">
      <dgm:prSet presAssocID="{B6BDE50E-277A-41A3-AF28-DF57E44A34DC}" presName="linNode" presStyleCnt="0"/>
      <dgm:spPr/>
    </dgm:pt>
    <dgm:pt modelId="{8BCE1D06-88CA-4AAE-BC1B-25721BFD9616}" type="pres">
      <dgm:prSet presAssocID="{B6BDE50E-277A-41A3-AF28-DF57E44A34DC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063D6355-4CFD-49EA-AFFD-A3CAC9775ADE}" type="pres">
      <dgm:prSet presAssocID="{1C893A6B-97FB-416E-992D-DF493551B165}" presName="sp" presStyleCnt="0"/>
      <dgm:spPr/>
    </dgm:pt>
    <dgm:pt modelId="{C341E840-B0ED-4886-9AC4-5824F4964533}" type="pres">
      <dgm:prSet presAssocID="{CEEAD4D1-8EB6-4825-97BB-3B76D7B93B90}" presName="linNode" presStyleCnt="0"/>
      <dgm:spPr/>
    </dgm:pt>
    <dgm:pt modelId="{5681AC3C-F686-440A-B2EE-12B13C5C9120}" type="pres">
      <dgm:prSet presAssocID="{CEEAD4D1-8EB6-4825-97BB-3B76D7B93B90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913A8F11-A6CE-489C-896B-1EB871DC897C}" type="pres">
      <dgm:prSet presAssocID="{A47B8C65-0666-43D4-97F3-905539A9293B}" presName="sp" presStyleCnt="0"/>
      <dgm:spPr/>
    </dgm:pt>
    <dgm:pt modelId="{17B06751-33A4-4017-8D4E-B21EECFA0072}" type="pres">
      <dgm:prSet presAssocID="{F3274E3D-E682-40E5-BD16-301416B7B1EF}" presName="linNode" presStyleCnt="0"/>
      <dgm:spPr/>
    </dgm:pt>
    <dgm:pt modelId="{934A570A-BC06-4577-9D81-22BC5DF392CA}" type="pres">
      <dgm:prSet presAssocID="{F3274E3D-E682-40E5-BD16-301416B7B1EF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BD45C9EC-768E-4B1C-B869-C02A072C6185}" type="pres">
      <dgm:prSet presAssocID="{97444E37-F543-4A70-8A41-8D63533E815B}" presName="sp" presStyleCnt="0"/>
      <dgm:spPr/>
    </dgm:pt>
    <dgm:pt modelId="{67C682EC-F775-41F5-819C-F851510BAAC6}" type="pres">
      <dgm:prSet presAssocID="{E0C7663D-B8DD-417F-999A-A30488860AB0}" presName="linNode" presStyleCnt="0"/>
      <dgm:spPr/>
    </dgm:pt>
    <dgm:pt modelId="{B0D6E648-899F-4CE8-B16A-6DEB08E9691C}" type="pres">
      <dgm:prSet presAssocID="{E0C7663D-B8DD-417F-999A-A30488860AB0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15CE781D-9083-4684-8391-D0C1CB4CEF38}" type="presOf" srcId="{CEEAD4D1-8EB6-4825-97BB-3B76D7B93B90}" destId="{5681AC3C-F686-440A-B2EE-12B13C5C9120}" srcOrd="0" destOrd="0" presId="urn:microsoft.com/office/officeart/2005/8/layout/vList5"/>
    <dgm:cxn modelId="{AE2D2D1E-656D-45C3-8EC9-CB99EDB0A629}" srcId="{B7CBC376-26C1-472A-9FD4-D2F07ABE8374}" destId="{1E16DE41-020B-43F2-B725-64285168E302}" srcOrd="3" destOrd="0" parTransId="{447DB271-BEA6-45DA-A34F-6039EF886DED}" sibTransId="{AE706FDA-3930-4C5F-8F33-5644A9B74A9E}"/>
    <dgm:cxn modelId="{4322F72A-CB05-4557-AA37-18F30B8C858B}" srcId="{B7CBC376-26C1-472A-9FD4-D2F07ABE8374}" destId="{CEEAD4D1-8EB6-4825-97BB-3B76D7B93B90}" srcOrd="5" destOrd="0" parTransId="{2CF1ED5E-F878-4B6B-84EF-3B185CCA7A47}" sibTransId="{A47B8C65-0666-43D4-97F3-905539A9293B}"/>
    <dgm:cxn modelId="{68438534-5DDC-4811-9D11-21A8D082DCA9}" srcId="{B7CBC376-26C1-472A-9FD4-D2F07ABE8374}" destId="{B6BDE50E-277A-41A3-AF28-DF57E44A34DC}" srcOrd="4" destOrd="0" parTransId="{F5C48D2C-574A-4285-944D-6D469D4D64CB}" sibTransId="{1C893A6B-97FB-416E-992D-DF493551B165}"/>
    <dgm:cxn modelId="{C0938D3C-5CA6-4503-B9D7-A0A059626DF1}" type="presOf" srcId="{B7CBC376-26C1-472A-9FD4-D2F07ABE8374}" destId="{A7FD34C9-B142-4918-A3E6-40C021F0ED0C}" srcOrd="0" destOrd="0" presId="urn:microsoft.com/office/officeart/2005/8/layout/vList5"/>
    <dgm:cxn modelId="{6C177B44-6487-484F-AAAD-82FDACD0721A}" type="presOf" srcId="{B3526E42-1A8A-4B34-B4B2-48927CF31CC7}" destId="{9389AFBE-42C9-4292-9215-1E0165305461}" srcOrd="0" destOrd="0" presId="urn:microsoft.com/office/officeart/2005/8/layout/vList5"/>
    <dgm:cxn modelId="{86078356-7EDA-4884-922B-053B56ADD379}" type="presOf" srcId="{1E16DE41-020B-43F2-B725-64285168E302}" destId="{E2EE6CA0-5FE7-40E1-9F43-5BDC11042A99}" srcOrd="0" destOrd="0" presId="urn:microsoft.com/office/officeart/2005/8/layout/vList5"/>
    <dgm:cxn modelId="{10D74A61-EB92-40A2-8B4D-29867BD192E2}" srcId="{B7CBC376-26C1-472A-9FD4-D2F07ABE8374}" destId="{F3274E3D-E682-40E5-BD16-301416B7B1EF}" srcOrd="6" destOrd="0" parTransId="{BEE7C131-EC2E-4A1A-B28B-A7FC57930052}" sibTransId="{97444E37-F543-4A70-8A41-8D63533E815B}"/>
    <dgm:cxn modelId="{E2AAD869-A728-4AC1-84E6-2223D84D9373}" srcId="{B7CBC376-26C1-472A-9FD4-D2F07ABE8374}" destId="{E0C7663D-B8DD-417F-999A-A30488860AB0}" srcOrd="7" destOrd="0" parTransId="{2ED9EDF8-BD87-4E64-99AE-1BFB9E04F6CC}" sibTransId="{01FAC410-E5EA-4149-82FB-5EE1ECF7A5F3}"/>
    <dgm:cxn modelId="{56D016A3-6E2F-4AD8-B600-80E76F8214E3}" type="presOf" srcId="{F3274E3D-E682-40E5-BD16-301416B7B1EF}" destId="{934A570A-BC06-4577-9D81-22BC5DF392CA}" srcOrd="0" destOrd="0" presId="urn:microsoft.com/office/officeart/2005/8/layout/vList5"/>
    <dgm:cxn modelId="{BD1B7CA8-D9E5-4E2B-BB54-C179E15EEDFD}" srcId="{B7CBC376-26C1-472A-9FD4-D2F07ABE8374}" destId="{2A0D8A12-F75F-4783-89D3-37496E44D0AF}" srcOrd="2" destOrd="0" parTransId="{EC3E73A5-F7D3-4864-AA3E-8EA828B73A72}" sibTransId="{B61B4BDB-5CEB-4698-99DD-5B65A524BA44}"/>
    <dgm:cxn modelId="{E1FD3BB2-7919-4EC1-9599-9C59E2DAB295}" srcId="{B7CBC376-26C1-472A-9FD4-D2F07ABE8374}" destId="{B3526E42-1A8A-4B34-B4B2-48927CF31CC7}" srcOrd="0" destOrd="0" parTransId="{509B07FD-FDA8-4131-B19E-6A6F6A544D43}" sibTransId="{EB46D112-2D9B-4874-B3C3-6F63134DDB6D}"/>
    <dgm:cxn modelId="{A1B806B3-6296-4E78-8826-940DD52C2655}" type="presOf" srcId="{E0C7663D-B8DD-417F-999A-A30488860AB0}" destId="{B0D6E648-899F-4CE8-B16A-6DEB08E9691C}" srcOrd="0" destOrd="0" presId="urn:microsoft.com/office/officeart/2005/8/layout/vList5"/>
    <dgm:cxn modelId="{AC6957D3-52EA-4A79-AE41-21C06076CA2C}" type="presOf" srcId="{71F68497-6FB2-4F6B-B195-C8B708056C49}" destId="{B7CAC687-8EC7-408B-B4D1-38EB6F9410BF}" srcOrd="0" destOrd="0" presId="urn:microsoft.com/office/officeart/2005/8/layout/vList5"/>
    <dgm:cxn modelId="{A3D7F9D7-79F6-4095-9281-AF68C74BAF17}" type="presOf" srcId="{B6BDE50E-277A-41A3-AF28-DF57E44A34DC}" destId="{8BCE1D06-88CA-4AAE-BC1B-25721BFD9616}" srcOrd="0" destOrd="0" presId="urn:microsoft.com/office/officeart/2005/8/layout/vList5"/>
    <dgm:cxn modelId="{605BB6E5-B8B1-47AA-9269-2F17F7F5EA7F}" srcId="{B7CBC376-26C1-472A-9FD4-D2F07ABE8374}" destId="{71F68497-6FB2-4F6B-B195-C8B708056C49}" srcOrd="1" destOrd="0" parTransId="{BC1AD302-B7D7-43A6-807A-DED09A5D013B}" sibTransId="{20F87AE3-C4C8-4542-936B-BC404B1BA557}"/>
    <dgm:cxn modelId="{D37994EB-6F43-4D43-8219-11641DE5B593}" type="presOf" srcId="{2A0D8A12-F75F-4783-89D3-37496E44D0AF}" destId="{63F40C1F-2ED9-480C-9588-2F74F1BF346F}" srcOrd="0" destOrd="0" presId="urn:microsoft.com/office/officeart/2005/8/layout/vList5"/>
    <dgm:cxn modelId="{9A57CB10-97A4-46C5-BF7B-82BBA0D740E6}" type="presParOf" srcId="{A7FD34C9-B142-4918-A3E6-40C021F0ED0C}" destId="{2D21814E-DA90-4CDA-9E1E-8DF73A48C55B}" srcOrd="0" destOrd="0" presId="urn:microsoft.com/office/officeart/2005/8/layout/vList5"/>
    <dgm:cxn modelId="{24AE835C-841B-441F-8AE8-8075146D7246}" type="presParOf" srcId="{2D21814E-DA90-4CDA-9E1E-8DF73A48C55B}" destId="{9389AFBE-42C9-4292-9215-1E0165305461}" srcOrd="0" destOrd="0" presId="urn:microsoft.com/office/officeart/2005/8/layout/vList5"/>
    <dgm:cxn modelId="{59E5C269-8B82-49B9-B9A9-2BABAC1F122B}" type="presParOf" srcId="{A7FD34C9-B142-4918-A3E6-40C021F0ED0C}" destId="{9F1E991E-BE73-4166-B057-A938C1966476}" srcOrd="1" destOrd="0" presId="urn:microsoft.com/office/officeart/2005/8/layout/vList5"/>
    <dgm:cxn modelId="{7AE07EF2-EBE8-42A4-9A77-7B47B3192BD8}" type="presParOf" srcId="{A7FD34C9-B142-4918-A3E6-40C021F0ED0C}" destId="{CC56BF8A-BF0C-4653-9ED8-65815AAACBD3}" srcOrd="2" destOrd="0" presId="urn:microsoft.com/office/officeart/2005/8/layout/vList5"/>
    <dgm:cxn modelId="{67259423-B62A-4116-B647-EBFB0F2FC636}" type="presParOf" srcId="{CC56BF8A-BF0C-4653-9ED8-65815AAACBD3}" destId="{B7CAC687-8EC7-408B-B4D1-38EB6F9410BF}" srcOrd="0" destOrd="0" presId="urn:microsoft.com/office/officeart/2005/8/layout/vList5"/>
    <dgm:cxn modelId="{4855EBD1-0094-43E3-9D4D-CAFD63EC2DF4}" type="presParOf" srcId="{A7FD34C9-B142-4918-A3E6-40C021F0ED0C}" destId="{15E44A76-97F1-464E-A09C-5A01D23AEC53}" srcOrd="3" destOrd="0" presId="urn:microsoft.com/office/officeart/2005/8/layout/vList5"/>
    <dgm:cxn modelId="{9F5DC08E-7ED8-4B01-BF99-2E504C806BD3}" type="presParOf" srcId="{A7FD34C9-B142-4918-A3E6-40C021F0ED0C}" destId="{C59A1F71-F29A-4934-9556-D93A4273D6D8}" srcOrd="4" destOrd="0" presId="urn:microsoft.com/office/officeart/2005/8/layout/vList5"/>
    <dgm:cxn modelId="{509C2324-0D22-47BA-9627-EDDBDF7A51BD}" type="presParOf" srcId="{C59A1F71-F29A-4934-9556-D93A4273D6D8}" destId="{63F40C1F-2ED9-480C-9588-2F74F1BF346F}" srcOrd="0" destOrd="0" presId="urn:microsoft.com/office/officeart/2005/8/layout/vList5"/>
    <dgm:cxn modelId="{813EBB48-577B-4BC4-8912-1CA9C88208DA}" type="presParOf" srcId="{A7FD34C9-B142-4918-A3E6-40C021F0ED0C}" destId="{CDF33F6F-3BA6-4E63-8D10-5B695CFD395F}" srcOrd="5" destOrd="0" presId="urn:microsoft.com/office/officeart/2005/8/layout/vList5"/>
    <dgm:cxn modelId="{0CF48D16-D6CB-4D78-A07B-B82D67BCF24C}" type="presParOf" srcId="{A7FD34C9-B142-4918-A3E6-40C021F0ED0C}" destId="{C1D4A96F-C255-424E-B10B-2F086080A9F9}" srcOrd="6" destOrd="0" presId="urn:microsoft.com/office/officeart/2005/8/layout/vList5"/>
    <dgm:cxn modelId="{02211350-E3A3-4F89-AAD7-7150C75B4F6E}" type="presParOf" srcId="{C1D4A96F-C255-424E-B10B-2F086080A9F9}" destId="{E2EE6CA0-5FE7-40E1-9F43-5BDC11042A99}" srcOrd="0" destOrd="0" presId="urn:microsoft.com/office/officeart/2005/8/layout/vList5"/>
    <dgm:cxn modelId="{9A1CA17A-B8AE-424D-B5BF-517E8C6EC913}" type="presParOf" srcId="{A7FD34C9-B142-4918-A3E6-40C021F0ED0C}" destId="{DD88B3C6-E30A-43C3-B964-9F57EC297DFE}" srcOrd="7" destOrd="0" presId="urn:microsoft.com/office/officeart/2005/8/layout/vList5"/>
    <dgm:cxn modelId="{84B8886D-01C5-4217-AA7F-6E10ED54F313}" type="presParOf" srcId="{A7FD34C9-B142-4918-A3E6-40C021F0ED0C}" destId="{7BFCF074-FAD7-444B-9C03-133CE9B8F231}" srcOrd="8" destOrd="0" presId="urn:microsoft.com/office/officeart/2005/8/layout/vList5"/>
    <dgm:cxn modelId="{0E765CE3-C573-456B-9F12-019869A1F6D0}" type="presParOf" srcId="{7BFCF074-FAD7-444B-9C03-133CE9B8F231}" destId="{8BCE1D06-88CA-4AAE-BC1B-25721BFD9616}" srcOrd="0" destOrd="0" presId="urn:microsoft.com/office/officeart/2005/8/layout/vList5"/>
    <dgm:cxn modelId="{635C06F1-D1AD-4943-8B7F-076795B251DA}" type="presParOf" srcId="{A7FD34C9-B142-4918-A3E6-40C021F0ED0C}" destId="{063D6355-4CFD-49EA-AFFD-A3CAC9775ADE}" srcOrd="9" destOrd="0" presId="urn:microsoft.com/office/officeart/2005/8/layout/vList5"/>
    <dgm:cxn modelId="{6674F14B-3452-412E-93B9-48A982830FD8}" type="presParOf" srcId="{A7FD34C9-B142-4918-A3E6-40C021F0ED0C}" destId="{C341E840-B0ED-4886-9AC4-5824F4964533}" srcOrd="10" destOrd="0" presId="urn:microsoft.com/office/officeart/2005/8/layout/vList5"/>
    <dgm:cxn modelId="{1CC62B5E-0662-4A86-8A6A-B41318820746}" type="presParOf" srcId="{C341E840-B0ED-4886-9AC4-5824F4964533}" destId="{5681AC3C-F686-440A-B2EE-12B13C5C9120}" srcOrd="0" destOrd="0" presId="urn:microsoft.com/office/officeart/2005/8/layout/vList5"/>
    <dgm:cxn modelId="{A6BD470D-A500-4CC3-AE15-75BB7F67436A}" type="presParOf" srcId="{A7FD34C9-B142-4918-A3E6-40C021F0ED0C}" destId="{913A8F11-A6CE-489C-896B-1EB871DC897C}" srcOrd="11" destOrd="0" presId="urn:microsoft.com/office/officeart/2005/8/layout/vList5"/>
    <dgm:cxn modelId="{202E8CA9-9C8E-4B44-9776-E68BCBA13B23}" type="presParOf" srcId="{A7FD34C9-B142-4918-A3E6-40C021F0ED0C}" destId="{17B06751-33A4-4017-8D4E-B21EECFA0072}" srcOrd="12" destOrd="0" presId="urn:microsoft.com/office/officeart/2005/8/layout/vList5"/>
    <dgm:cxn modelId="{BD2AD03F-8185-49F7-A59E-04E9C16DA211}" type="presParOf" srcId="{17B06751-33A4-4017-8D4E-B21EECFA0072}" destId="{934A570A-BC06-4577-9D81-22BC5DF392CA}" srcOrd="0" destOrd="0" presId="urn:microsoft.com/office/officeart/2005/8/layout/vList5"/>
    <dgm:cxn modelId="{E17F6977-BDAC-4B5B-A440-3F8E2776C2BF}" type="presParOf" srcId="{A7FD34C9-B142-4918-A3E6-40C021F0ED0C}" destId="{BD45C9EC-768E-4B1C-B869-C02A072C6185}" srcOrd="13" destOrd="0" presId="urn:microsoft.com/office/officeart/2005/8/layout/vList5"/>
    <dgm:cxn modelId="{49048A23-5A45-491C-8F40-1BEDD30BD2F1}" type="presParOf" srcId="{A7FD34C9-B142-4918-A3E6-40C021F0ED0C}" destId="{67C682EC-F775-41F5-819C-F851510BAAC6}" srcOrd="14" destOrd="0" presId="urn:microsoft.com/office/officeart/2005/8/layout/vList5"/>
    <dgm:cxn modelId="{EE8A0D22-0075-43E9-8DD0-914F0BEA8B81}" type="presParOf" srcId="{67C682EC-F775-41F5-819C-F851510BAAC6}" destId="{B0D6E648-899F-4CE8-B16A-6DEB08E9691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9AFBE-42C9-4292-9215-1E0165305461}">
      <dsp:nvSpPr>
        <dsp:cNvPr id="0" name=""/>
        <dsp:cNvSpPr/>
      </dsp:nvSpPr>
      <dsp:spPr>
        <a:xfrm>
          <a:off x="3518263" y="10055"/>
          <a:ext cx="3958045" cy="6296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/>
            <a:t>437 referrals which provided to 813 individuals</a:t>
          </a:r>
          <a:endParaRPr lang="en-US" sz="1700" kern="1200" dirty="0"/>
        </a:p>
      </dsp:txBody>
      <dsp:txXfrm>
        <a:off x="3548999" y="40791"/>
        <a:ext cx="3896573" cy="568154"/>
      </dsp:txXfrm>
    </dsp:sp>
    <dsp:sp modelId="{B7CAC687-8EC7-408B-B4D1-38EB6F9410BF}">
      <dsp:nvSpPr>
        <dsp:cNvPr id="0" name=""/>
        <dsp:cNvSpPr/>
      </dsp:nvSpPr>
      <dsp:spPr>
        <a:xfrm>
          <a:off x="3518263" y="661316"/>
          <a:ext cx="3958045" cy="629626"/>
        </a:xfrm>
        <a:prstGeom prst="roundRect">
          <a:avLst/>
        </a:prstGeom>
        <a:gradFill rotWithShape="0">
          <a:gsLst>
            <a:gs pos="0">
              <a:schemeClr val="accent2">
                <a:hueOff val="920516"/>
                <a:satOff val="-2642"/>
                <a:lumOff val="-42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20516"/>
                <a:satOff val="-2642"/>
                <a:lumOff val="-42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20516"/>
                <a:satOff val="-2642"/>
                <a:lumOff val="-42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/>
            <a:t>Family = 218 family referrals </a:t>
          </a:r>
          <a:endParaRPr lang="en-US" sz="1700" kern="1200" dirty="0"/>
        </a:p>
      </dsp:txBody>
      <dsp:txXfrm>
        <a:off x="3548999" y="692052"/>
        <a:ext cx="3896573" cy="568154"/>
      </dsp:txXfrm>
    </dsp:sp>
    <dsp:sp modelId="{63F40C1F-2ED9-480C-9588-2F74F1BF346F}">
      <dsp:nvSpPr>
        <dsp:cNvPr id="0" name=""/>
        <dsp:cNvSpPr/>
      </dsp:nvSpPr>
      <dsp:spPr>
        <a:xfrm>
          <a:off x="3518263" y="1322424"/>
          <a:ext cx="3958045" cy="629626"/>
        </a:xfrm>
        <a:prstGeom prst="roundRect">
          <a:avLst/>
        </a:prstGeom>
        <a:gradFill rotWithShape="0">
          <a:gsLst>
            <a:gs pos="0">
              <a:schemeClr val="accent2">
                <a:hueOff val="1841032"/>
                <a:satOff val="-5284"/>
                <a:lumOff val="-84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41032"/>
                <a:satOff val="-5284"/>
                <a:lumOff val="-84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41032"/>
                <a:satOff val="-5284"/>
                <a:lumOff val="-84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Caring Connections = 49 individuals</a:t>
          </a:r>
          <a:endParaRPr lang="en-US" sz="1700" kern="1200"/>
        </a:p>
      </dsp:txBody>
      <dsp:txXfrm>
        <a:off x="3548999" y="1353160"/>
        <a:ext cx="3896573" cy="568154"/>
      </dsp:txXfrm>
    </dsp:sp>
    <dsp:sp modelId="{E2EE6CA0-5FE7-40E1-9F43-5BDC11042A99}">
      <dsp:nvSpPr>
        <dsp:cNvPr id="0" name=""/>
        <dsp:cNvSpPr/>
      </dsp:nvSpPr>
      <dsp:spPr>
        <a:xfrm>
          <a:off x="3518263" y="1983532"/>
          <a:ext cx="3958045" cy="629626"/>
        </a:xfrm>
        <a:prstGeom prst="roundRect">
          <a:avLst/>
        </a:prstGeom>
        <a:gradFill rotWithShape="0">
          <a:gsLst>
            <a:gs pos="0">
              <a:schemeClr val="accent2">
                <a:hueOff val="2761548"/>
                <a:satOff val="-7926"/>
                <a:lumOff val="-126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761548"/>
                <a:satOff val="-7926"/>
                <a:lumOff val="-126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761548"/>
                <a:satOff val="-7926"/>
                <a:lumOff val="-126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Hospitals =6 referrals for 71 individuals</a:t>
          </a:r>
          <a:endParaRPr lang="en-US" sz="1700" kern="1200"/>
        </a:p>
      </dsp:txBody>
      <dsp:txXfrm>
        <a:off x="3548999" y="2014268"/>
        <a:ext cx="3896573" cy="568154"/>
      </dsp:txXfrm>
    </dsp:sp>
    <dsp:sp modelId="{8BCE1D06-88CA-4AAE-BC1B-25721BFD9616}">
      <dsp:nvSpPr>
        <dsp:cNvPr id="0" name=""/>
        <dsp:cNvSpPr/>
      </dsp:nvSpPr>
      <dsp:spPr>
        <a:xfrm>
          <a:off x="3518263" y="2644640"/>
          <a:ext cx="3958045" cy="629626"/>
        </a:xfrm>
        <a:prstGeom prst="roundRect">
          <a:avLst/>
        </a:prstGeom>
        <a:gradFill rotWithShape="0">
          <a:gsLst>
            <a:gs pos="0">
              <a:schemeClr val="accent2">
                <a:hueOff val="3682064"/>
                <a:satOff val="-10567"/>
                <a:lumOff val="-169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82064"/>
                <a:satOff val="-10567"/>
                <a:lumOff val="-169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82064"/>
                <a:satOff val="-10567"/>
                <a:lumOff val="-169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Memory Cafe = 7 referrals for 14 individuals</a:t>
          </a:r>
          <a:endParaRPr lang="en-US" sz="1700" kern="1200"/>
        </a:p>
      </dsp:txBody>
      <dsp:txXfrm>
        <a:off x="3548999" y="2675376"/>
        <a:ext cx="3896573" cy="568154"/>
      </dsp:txXfrm>
    </dsp:sp>
    <dsp:sp modelId="{5681AC3C-F686-440A-B2EE-12B13C5C9120}">
      <dsp:nvSpPr>
        <dsp:cNvPr id="0" name=""/>
        <dsp:cNvSpPr/>
      </dsp:nvSpPr>
      <dsp:spPr>
        <a:xfrm>
          <a:off x="3518263" y="3305748"/>
          <a:ext cx="3958045" cy="629626"/>
        </a:xfrm>
        <a:prstGeom prst="roundRect">
          <a:avLst/>
        </a:prstGeom>
        <a:gradFill rotWithShape="0">
          <a:gsLst>
            <a:gs pos="0">
              <a:schemeClr val="accent2">
                <a:hueOff val="4602580"/>
                <a:satOff val="-13209"/>
                <a:lumOff val="-211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02580"/>
                <a:satOff val="-13209"/>
                <a:lumOff val="-211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02580"/>
                <a:satOff val="-13209"/>
                <a:lumOff val="-211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/>
            <a:t>Mindy's clients (seniors) = 92 referrals for 112 individuals</a:t>
          </a:r>
          <a:endParaRPr lang="en-US" sz="1700" kern="1200" dirty="0"/>
        </a:p>
      </dsp:txBody>
      <dsp:txXfrm>
        <a:off x="3548999" y="3336484"/>
        <a:ext cx="3896573" cy="568154"/>
      </dsp:txXfrm>
    </dsp:sp>
    <dsp:sp modelId="{934A570A-BC06-4577-9D81-22BC5DF392CA}">
      <dsp:nvSpPr>
        <dsp:cNvPr id="0" name=""/>
        <dsp:cNvSpPr/>
      </dsp:nvSpPr>
      <dsp:spPr>
        <a:xfrm>
          <a:off x="3518263" y="3966856"/>
          <a:ext cx="3958045" cy="629626"/>
        </a:xfrm>
        <a:prstGeom prst="roundRect">
          <a:avLst/>
        </a:prstGeom>
        <a:gradFill rotWithShape="0">
          <a:gsLst>
            <a:gs pos="0">
              <a:schemeClr val="accent2">
                <a:hueOff val="5523096"/>
                <a:satOff val="-15851"/>
                <a:lumOff val="-253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523096"/>
                <a:satOff val="-15851"/>
                <a:lumOff val="-253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523096"/>
                <a:satOff val="-15851"/>
                <a:lumOff val="-253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 Adopt-A-Family experiences</a:t>
          </a:r>
        </a:p>
      </dsp:txBody>
      <dsp:txXfrm>
        <a:off x="3548999" y="3997592"/>
        <a:ext cx="3896573" cy="568154"/>
      </dsp:txXfrm>
    </dsp:sp>
    <dsp:sp modelId="{B0D6E648-899F-4CE8-B16A-6DEB08E9691C}">
      <dsp:nvSpPr>
        <dsp:cNvPr id="0" name=""/>
        <dsp:cNvSpPr/>
      </dsp:nvSpPr>
      <dsp:spPr>
        <a:xfrm>
          <a:off x="3518263" y="4627964"/>
          <a:ext cx="3958045" cy="629626"/>
        </a:xfrm>
        <a:prstGeom prst="roundRect">
          <a:avLst/>
        </a:prstGeom>
        <a:gradFill rotWithShape="0">
          <a:gsLst>
            <a:gs pos="0">
              <a:schemeClr val="accent2">
                <a:hueOff val="6443612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2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2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14 delivery visitors</a:t>
          </a:r>
        </a:p>
      </dsp:txBody>
      <dsp:txXfrm>
        <a:off x="3548999" y="4658700"/>
        <a:ext cx="3896573" cy="568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85C10-054C-4F28-AC6B-2C329153781B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1C94F-768F-404F-869B-6D3A742BE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4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9E8E-0E91-F927-09D6-BE577B705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CA726-D719-F862-85D6-86B850D57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E13BA-37EF-7747-D066-0269A3E9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3C1C2-9C5B-8F97-6758-23746D20C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9EFF-CDC8-10E4-D858-646C73FE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3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8310-E062-AAEC-6697-E0DBB3629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F7F83-37C4-94F8-29F6-B7A794F88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C850C-7AF7-8883-FFD5-60A2B83C2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BC241-1D2E-A473-90FC-B38F3E7FC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F4AE9-B4AD-664A-9778-37786E93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EB5CC7-5FB3-B3AC-9FD5-6422993FC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7FEF2-E43E-71DA-98A4-A44CB85EE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B429B-C695-0D61-98C2-2CF16C41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F0292-3FDC-BEC2-A45B-DF354461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7BBBE-3ED9-0127-D441-5981F0E9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20585-7875-F612-5D37-0B9FDF06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1C3A7-F1B0-EAA3-5C3D-29F0C3456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C829-E087-C0EF-969F-AC009687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9DCB7-7B5D-25BA-73BA-F116EC22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1928A-C808-49F0-398E-2B9C8A55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0A71-9C89-4C5D-A54E-9D1D3134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CA494-F4FA-910D-A98F-F01F15D8D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68442-9850-7955-7AF2-5AE8F90D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CCC10-F902-E131-174B-DF3D8293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B66C0-44CA-2E54-54EC-C551AE16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4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AC6D3-1AA1-09CD-CEEB-C2607BD4B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72ABD-C664-F103-30C3-FB796CAFA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787B-7AAB-B845-5701-413588718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F9260-8C2F-604F-73FF-9AD5DA6FB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D77B0-9CD8-63E9-BC1F-E14C3A98E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8ABAB-1EB7-DB0B-AE83-159EBFA5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5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69FC-C09E-3D39-59C8-FB1FFED1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5B2B7-891A-B984-A4FB-82956FF8D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71476-2884-9B2F-A756-6BB953207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142FA-1B81-05CD-6CFE-5CD89B668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A9015-9C8C-57B0-64B2-D53D796CB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022E45-35D4-7856-D83E-DF992F16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F96F8-2C2D-4FE7-127A-0A564E0C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7A4805-FCD5-7FF6-315F-02D1169A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8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E64C-897F-CC9B-A176-9F3F5331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4FB16-C11B-B2E3-5F0A-52626E2A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B8ADB-AA7A-AF5F-FC76-CC725735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BCC6B-7EF3-B01A-F0DF-C80C064F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8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F18D0-781E-955E-3B84-99D29CCD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6A1A95-69FE-CAD5-F9CA-92E53510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04B08-0D25-6761-FA2E-4ACA2B32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5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8F12-C989-BA3E-DCE2-BB78E174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42437-E015-A8D0-0A41-D0A456C4F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3D1B0-E093-3026-2C32-84A2BB1E8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EB6FD-1FE9-A5FA-DE67-11A6595AE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065E4-6B12-5D39-B3A9-325FE698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19C20-3621-81AE-58CE-24051393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3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5ADB7-14DB-8134-56EA-E7A9438B6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16C310-2A8F-59D0-3B77-30627B151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2E6C8-8516-F418-BE6E-3BDE6AB6F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B7604-3D12-73FE-ADEB-41D63E046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07B96-DAFC-3899-ECAF-AA147D3D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E0E94-7C71-0300-EB53-741807C6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0EA42-969E-8C7F-DBFE-41A5962D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2BAC3-E5E3-E85F-1B45-0DE3BFF32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BFDEE-6C57-28EB-AE88-03134735C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84E0E7-EBC9-4C5A-B5E7-BE557DC9E6AC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766CE-2DA9-DF42-1481-C13315F4A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B10FF-BDC8-D0C0-4C9A-DDD5731C0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40C946-0524-483F-9E23-73175C8D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24CF3-8D9B-0724-4070-6F1B1D4FC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JFCS MPLS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Hag Sameach 2024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Year in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DCE41-94B3-806C-0882-C374FDCF4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white star with a heart and a red heart on a gray background&#10;&#10;Description automatically generated">
            <a:extLst>
              <a:ext uri="{FF2B5EF4-FFF2-40B4-BE49-F238E27FC236}">
                <a16:creationId xmlns:a16="http://schemas.microsoft.com/office/drawing/2014/main" id="{205987FE-86E1-0BD0-7453-EFBB11B03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878" y="1598246"/>
            <a:ext cx="4742227" cy="47197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309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7E6AB-FCB8-8D5F-AE00-9D9D7E567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E97FC5D-84E1-D427-E987-16A99550B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CF00A2-39E6-F356-C857-F6EBBE33D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1BEF-6F79-0B90-574B-22F49C930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2396177" y="5069860"/>
            <a:ext cx="7513575" cy="1592242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Medtronic Jewish Community (MJC)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Employment Resource Group (ERG)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Chanukah Party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026B8-64CD-03E3-C2C6-8AC55C3F2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453" y="3056411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BA4582-0D50-E497-FB81-3E40EC15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AF1D04-593F-0946-67F9-F9C07BE5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0A184B07-7D9C-FA22-2177-781DC979A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0E389676-D39E-BEC8-A5FB-8CFE7AB6A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54144408-FC12-22E9-271E-3C09FFD8E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39" y="286361"/>
            <a:ext cx="4114800" cy="1114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A2F3AA-5F94-DFDB-3C82-185596268F08}"/>
              </a:ext>
            </a:extLst>
          </p:cNvPr>
          <p:cNvSpPr txBox="1"/>
          <p:nvPr/>
        </p:nvSpPr>
        <p:spPr>
          <a:xfrm>
            <a:off x="4668395" y="-18201"/>
            <a:ext cx="29691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  <a:latin typeface="Aptos Display" panose="02110004020202020204"/>
                <a:ea typeface="+mj-ea"/>
                <a:cs typeface="+mj-cs"/>
              </a:rPr>
              <a:t>Donations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EA6B3B-CA7C-6895-152E-68FE4872C7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97"/>
          <a:stretch/>
        </p:blipFill>
        <p:spPr>
          <a:xfrm>
            <a:off x="4656061" y="861774"/>
            <a:ext cx="7535940" cy="42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2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C7407-2C47-6D21-069C-7198C6260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094C78-AFD0-05BD-9315-9BCF08CB1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EBC3C-16CF-BAD4-E846-8046615B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4CA399E1-671E-BF81-9E68-DE850D319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3F506C41-0D76-2DB6-225B-39B26234D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8B5D747A-D5B7-5D7F-EA9A-38AACE873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3BE5AE-003F-A754-29E7-53A7AAB4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FF09CB6D-BBF2-FD78-C3D3-972016E91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0478AF99-48CA-9686-8391-2B5942ED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8F6065B5-CCFF-1D58-0512-80F6E3CB4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99E23067-0629-758D-D58C-FEB824CBAF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F4057-5F9F-5C7C-B2BD-A991C63F7226}"/>
              </a:ext>
            </a:extLst>
          </p:cNvPr>
          <p:cNvSpPr txBox="1"/>
          <p:nvPr/>
        </p:nvSpPr>
        <p:spPr>
          <a:xfrm>
            <a:off x="4444942" y="-49134"/>
            <a:ext cx="6097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Donations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C4450-C79F-21C7-C107-E80309E773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552" y="2836495"/>
            <a:ext cx="5097785" cy="3823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47A0A0-2B03-1DB1-A474-F2A69A1C6F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06" y="2836495"/>
            <a:ext cx="5097785" cy="382333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675D2BC-3FB5-368F-488A-50A00F0985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743" y="2043495"/>
            <a:ext cx="4398335" cy="697485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C0B858-0FA5-BF02-C111-2502CBA64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802" y="1258919"/>
            <a:ext cx="1569151" cy="15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7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9B011-4A65-6EDB-CBD5-DB0B5AD93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3D5D3FD-9CE5-3D81-1658-46402ABA9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277577-147C-E505-4CFA-6CC36B9D6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55410-6B69-543E-5F39-61CB87B4D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1627376" y="199130"/>
            <a:ext cx="8558614" cy="1044112"/>
          </a:xfrm>
        </p:spPr>
        <p:txBody>
          <a:bodyPr anchor="t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Gift Selection leadership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9C2B5-4DB8-D30F-5E3E-73C00BAB4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5400000" flipV="1">
            <a:off x="-3628917" y="3757276"/>
            <a:ext cx="4978419" cy="276071"/>
          </a:xfrm>
        </p:spPr>
        <p:txBody>
          <a:bodyPr>
            <a:normAutofit fontScale="47500" lnSpcReduction="20000"/>
          </a:bodyPr>
          <a:lstStyle/>
          <a:p>
            <a:endParaRPr lang="en-US" sz="3200" b="1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9EBC62-A990-2B66-35A2-2600D75E8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1EA5FF-DB3C-D9B6-86F9-85D8B6956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87DEC449-544D-6460-F84F-82B6B462A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653A5ABF-5202-97E0-0999-0DF08DC67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 descr="A group of people in a store&#10;&#10;Description automatically generated">
            <a:extLst>
              <a:ext uri="{FF2B5EF4-FFF2-40B4-BE49-F238E27FC236}">
                <a16:creationId xmlns:a16="http://schemas.microsoft.com/office/drawing/2014/main" id="{CD819560-FFCE-DE88-5429-91FD14C530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99767" y="1560290"/>
            <a:ext cx="5908693" cy="44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60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8DA36-8917-D75F-328A-3C2257F1C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FE97E4A-CF72-72FE-98F6-27F8104B8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3FDCBD-F6B8-9F49-234F-F00995AE7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1F448-81AF-D6E1-9B7B-539119B60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2994851" y="679061"/>
            <a:ext cx="6410117" cy="1044112"/>
          </a:xfrm>
        </p:spPr>
        <p:txBody>
          <a:bodyPr anchor="t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Gift Selection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26FBF-33C9-F46F-2CD9-CC6D23BE8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5400000" flipV="1">
            <a:off x="-3628917" y="3757276"/>
            <a:ext cx="4978419" cy="276071"/>
          </a:xfrm>
        </p:spPr>
        <p:txBody>
          <a:bodyPr>
            <a:normAutofit fontScale="47500" lnSpcReduction="20000"/>
          </a:bodyPr>
          <a:lstStyle/>
          <a:p>
            <a:endParaRPr lang="en-US" sz="3200" b="1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9FEA36-5C79-A321-B784-EBCA76F2F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8A19A0-90D3-C90F-AFEF-218C5429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0EC3F18F-35C9-C3C0-7A5A-336FF5420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A6C75573-3538-5E6E-1ABD-4ED123FC3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84DF202-C619-3162-40C4-6027188AE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86" y="1585185"/>
            <a:ext cx="3820299" cy="5093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314CC-C196-6AEF-B86E-2EE57E8837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771" y="1589368"/>
            <a:ext cx="6791642" cy="509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8DC88-4C8A-EA5A-7A3F-BF2FFE5C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80158C-DBAD-8C15-EEBB-B5392A7D5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618E5-8850-748E-E48F-958A9FD8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670" y="4465157"/>
            <a:ext cx="5682733" cy="17862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Target Jewish Employee Resource Group (ERG)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E253528-CCD3-62CE-E418-F6E209DC2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DCA3825F-DE61-8C68-ECAD-1E124C2C4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5D0E9B3A-0AEB-0B6F-D95D-E847A7EE3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E0B081-F726-43AC-4071-E2CFB8402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CAEA8DBB-F5EE-F543-27FA-4A14885C1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6278ACF1-87E5-60E0-C34C-465142D0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04A4D5B5-6E34-293F-B45A-25E4C3C75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43C4CC5F-4C81-2F24-190E-3799A3C360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3C692-9B9D-A746-1020-5FF8E35F4130}"/>
              </a:ext>
            </a:extLst>
          </p:cNvPr>
          <p:cNvSpPr txBox="1"/>
          <p:nvPr/>
        </p:nvSpPr>
        <p:spPr>
          <a:xfrm>
            <a:off x="4193189" y="-25540"/>
            <a:ext cx="6097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Gift</a:t>
            </a:r>
            <a:r>
              <a:rPr lang="en-US" sz="5000" b="1" dirty="0">
                <a:solidFill>
                  <a:srgbClr val="FFFFFF"/>
                </a:solidFill>
                <a:latin typeface="Aptos Display" panose="02110004020202020204"/>
              </a:rPr>
              <a:t> Selection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D1FF42-0AEC-A2BE-0288-487F69F957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545" y="790278"/>
            <a:ext cx="7058282" cy="3529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E90C85-CC3C-3521-228F-EA99D4BED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56" y="1759450"/>
            <a:ext cx="6704806" cy="49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6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54970-F58A-EAD1-A4B2-FF82E080D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0C979-2CD2-998B-94AF-BB7B9E2E5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94F0F-C09D-C2F6-66BA-645EA1BC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79" y="3972197"/>
            <a:ext cx="2308444" cy="151016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JFCS ELT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(executive leadership team) 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0D999D96-1649-A005-D35C-89EC23999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B958ECD2-DCB9-7185-9D19-DAC9B0854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7B805E9F-82B8-5A47-A9FB-A99A160AA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68F191-27C6-534B-C18A-DDFDED81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2F382A64-05ED-114C-0353-D9D619ED2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196F6602-4BBB-93B0-2E9D-4BC242A28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0E10229D-39D4-9B0B-1BDE-F48E00CC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7BED0FE4-217A-A192-CDDF-05CC709E96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42E82-A561-384A-452E-E2B6AAC47A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897" y="2938828"/>
            <a:ext cx="2812853" cy="3749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C115B5-7CEA-621C-0B3F-77FC188D9D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6" y="680766"/>
            <a:ext cx="3964864" cy="3154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3C2EC-7064-62D7-9F28-1F7525BB9FC7}"/>
              </a:ext>
            </a:extLst>
          </p:cNvPr>
          <p:cNvSpPr txBox="1"/>
          <p:nvPr/>
        </p:nvSpPr>
        <p:spPr>
          <a:xfrm>
            <a:off x="3878708" y="-49134"/>
            <a:ext cx="6097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Gift Selection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B575E-6E63-02E3-BE6A-9617A8FD6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608" y="680766"/>
            <a:ext cx="5541744" cy="4151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AFC257-37DB-9755-4089-FDE688D30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874" y="4929470"/>
            <a:ext cx="343234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59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68C05-24DF-9CA9-45C1-648B58C5D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4990AB-9F2C-ED7C-3278-621E3C21D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484756-041A-B11E-6B13-C8F13272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DE3A1-65CB-7F0B-DFC7-FD18F7ED3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543737" y="194788"/>
            <a:ext cx="7513575" cy="2789160"/>
          </a:xfrm>
        </p:spPr>
        <p:txBody>
          <a:bodyPr anchor="t">
            <a:normAutofit/>
          </a:bodyPr>
          <a:lstStyle/>
          <a:p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877EBC-4CEC-EA12-9B44-D56BD4935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B065DD-F17E-7FBD-A67F-4F1EFE42C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A74029-006F-108C-BEE4-62EA7E5F6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FE3BD1C8-5375-2EF0-913F-0CD0F63D2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2ED78497-C098-6ACF-9C1A-81E66A7BE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B80DC9-04A2-A6A6-60CF-0F46B848BE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5"/>
          <a:stretch/>
        </p:blipFill>
        <p:spPr>
          <a:xfrm>
            <a:off x="134688" y="2410949"/>
            <a:ext cx="5344303" cy="4252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AA06D-C31A-C0F8-8275-AEE686FB9C7D}"/>
              </a:ext>
            </a:extLst>
          </p:cNvPr>
          <p:cNvSpPr txBox="1"/>
          <p:nvPr/>
        </p:nvSpPr>
        <p:spPr>
          <a:xfrm>
            <a:off x="3878226" y="79543"/>
            <a:ext cx="6097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Gift Selection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89A29-22E3-4C9E-0C1C-AF02D7B30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492" y="941317"/>
            <a:ext cx="4291421" cy="57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71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D3552-9843-999B-C606-0CFEA384B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CDBB0E-70FE-0917-FB39-6EA2572C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B6A96D-8E65-E22D-7166-CD752162D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A9C0D-DA42-6660-B2FC-E46DCAEEF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3965945" y="5224463"/>
            <a:ext cx="903674" cy="45719"/>
          </a:xfrm>
        </p:spPr>
        <p:txBody>
          <a:bodyPr anchor="t">
            <a:normAutofit fontScale="90000"/>
          </a:bodyPr>
          <a:lstStyle/>
          <a:p>
            <a:endParaRPr lang="en-US" sz="50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9439C-7239-9B96-8F42-B4D7183F6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BC81A0-3647-FAF8-07FD-BB3A1EDC4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DC1782-8145-CFB7-BB40-E7AD84286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76306510-3ADD-32A0-9E7B-F92E5D8DD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64379C58-EC2C-1B10-2306-8B262DF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492E1C36-3AA8-C5D0-F0D4-E7749C6C2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95"/>
          <a:stretch/>
        </p:blipFill>
        <p:spPr bwMode="auto">
          <a:xfrm>
            <a:off x="0" y="1723173"/>
            <a:ext cx="696052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53CCA4-7BEC-B1F2-A736-6FC76B938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6022" y="208284"/>
            <a:ext cx="6315433" cy="411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129B988-1625-1410-3081-ABFB93415A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86" y="137362"/>
            <a:ext cx="3483955" cy="3299335"/>
          </a:xfrm>
          <a:prstGeom prst="rect">
            <a:avLst/>
          </a:prstGeom>
        </p:spPr>
      </p:pic>
      <p:pic>
        <p:nvPicPr>
          <p:cNvPr id="11" name="Picture 10" descr="A blue and silver gift box">
            <a:extLst>
              <a:ext uri="{FF2B5EF4-FFF2-40B4-BE49-F238E27FC236}">
                <a16:creationId xmlns:a16="http://schemas.microsoft.com/office/drawing/2014/main" id="{752F4CE3-576E-0831-32E2-E21971D617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258" y="867165"/>
            <a:ext cx="1827667" cy="1192045"/>
          </a:xfrm>
          <a:prstGeom prst="rect">
            <a:avLst/>
          </a:prstGeom>
        </p:spPr>
      </p:pic>
      <p:pic>
        <p:nvPicPr>
          <p:cNvPr id="13" name="Picture 12" descr="A blue bow with a ribbon">
            <a:extLst>
              <a:ext uri="{FF2B5EF4-FFF2-40B4-BE49-F238E27FC236}">
                <a16:creationId xmlns:a16="http://schemas.microsoft.com/office/drawing/2014/main" id="{8129F553-EB99-B44B-72E2-C557A7F7A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047" y="4781508"/>
            <a:ext cx="4868434" cy="201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D6B447-1E26-8C4B-3AE5-F57A7BE7AD92}"/>
              </a:ext>
            </a:extLst>
          </p:cNvPr>
          <p:cNvSpPr txBox="1"/>
          <p:nvPr/>
        </p:nvSpPr>
        <p:spPr>
          <a:xfrm>
            <a:off x="3965945" y="2696"/>
            <a:ext cx="615093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Gift </a:t>
            </a:r>
            <a:r>
              <a:rPr lang="en-US" sz="5000" b="1" dirty="0">
                <a:solidFill>
                  <a:srgbClr val="FFFFFF"/>
                </a:solidFill>
                <a:latin typeface="Aptos Display" panose="02110004020202020204"/>
                <a:ea typeface="+mj-ea"/>
                <a:cs typeface="+mj-cs"/>
              </a:rPr>
              <a:t>Wrap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4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79F54A-F72C-EFAF-3609-091F2D1AB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16BBA7F-D808-CC8F-2BD4-5E206B54C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7F63200-973D-55A9-32E5-5637E5EE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C0EA5ED-9C43-8366-A43C-32A1BE55E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DCF712A3-0DB9-3E94-FABD-0AD7A72AC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E300EC-4EAE-D9CD-CADD-2211D1B31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BF91D301-BD57-CB04-DCBE-8CFF37394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6A4C0F89-BC32-C709-C305-ED62B027F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7E1A4F34-11D5-5149-0DAE-0325A5ED8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F65B584E-E093-9FBD-25ED-D00B2D2E02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C59F6C62-B250-9BAB-4F5A-F90882554984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390213" y="178219"/>
            <a:ext cx="2786764" cy="8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Gift wrap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CA00B-4E20-CDDE-0B8F-9317F4829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03" y="3642615"/>
            <a:ext cx="5410200" cy="3103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D6A1F-EFF8-0C57-CC8E-9896BABDF8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31" y="803674"/>
            <a:ext cx="2690480" cy="2690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F6D61-FB57-37CC-6662-7C59AE8DC5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568" y="924038"/>
            <a:ext cx="7409802" cy="3346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8FFDB-6D70-D2C5-E06C-5068B62D3D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469" y="4477165"/>
            <a:ext cx="2524125" cy="20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89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BE2D7-A51E-58F4-7A54-588153637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3B084C6-1005-7B41-B3E1-28EB827B0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0A82E8-E8F1-6EC1-EC46-07973EBFC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57AFF-D840-6225-046E-C6F6A64F8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4784665" y="119084"/>
            <a:ext cx="3094062" cy="797443"/>
          </a:xfrm>
        </p:spPr>
        <p:txBody>
          <a:bodyPr anchor="t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Gift wrap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B1BB1-46C5-4357-607B-B4024CB16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415" y="700649"/>
            <a:ext cx="9456242" cy="1663009"/>
          </a:xfrm>
        </p:spPr>
        <p:txBody>
          <a:bodyPr>
            <a:normAutofit fontScale="70000" lnSpcReduction="20000"/>
          </a:bodyPr>
          <a:lstStyle/>
          <a:p>
            <a:pPr algn="r"/>
            <a:endParaRPr lang="en-US" sz="3200" b="1" dirty="0">
              <a:solidFill>
                <a:srgbClr val="FFFFFF"/>
              </a:solidFill>
            </a:endParaRPr>
          </a:p>
          <a:p>
            <a:r>
              <a:rPr lang="en-US" sz="4500" b="1" dirty="0">
                <a:solidFill>
                  <a:srgbClr val="FFFFFF"/>
                </a:solidFill>
              </a:rPr>
              <a:t>TIPTY (Temple Israel Program for Temple Youth) </a:t>
            </a:r>
          </a:p>
          <a:p>
            <a:r>
              <a:rPr lang="en-US" sz="4500" b="1" dirty="0">
                <a:solidFill>
                  <a:srgbClr val="FFFFFF"/>
                </a:solidFill>
              </a:rPr>
              <a:t>gift wrap event!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6CD439-D875-79BE-5AE3-AF1964594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BB91B6-7E51-1748-D822-90AC80E06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ABF87948-CA82-941D-D222-6A400B20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0BE21F1B-1434-3A2E-CEF1-546A8DEE3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2D9E435-3462-6360-92F5-0C591110A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76"/>
          <a:stretch/>
        </p:blipFill>
        <p:spPr>
          <a:xfrm>
            <a:off x="2296559" y="2147778"/>
            <a:ext cx="9721552" cy="4591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0E6815-3CA6-26C0-93FF-9FEF35425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93" y="1955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77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0B48B-DF48-EF6F-963F-9626D6B9A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7A3F66B-4CF3-8DC5-BEDE-EF3D5094B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3043CA-F576-5903-87A5-92F511C0C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76E84-811D-CD41-2A64-504F338A6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9612" y="116706"/>
            <a:ext cx="4483205" cy="882502"/>
          </a:xfrm>
        </p:spPr>
        <p:txBody>
          <a:bodyPr anchor="t">
            <a:normAutofit fontScale="90000"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PASSOVER</a:t>
            </a:r>
            <a:br>
              <a:rPr lang="en-US" sz="5000" b="1" dirty="0">
                <a:solidFill>
                  <a:srgbClr val="FFFFFF"/>
                </a:solidFill>
              </a:rPr>
            </a:b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240 referrals serving 316 individuals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FAAF6-0614-1493-C781-C6709A0D7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86" y="2457089"/>
            <a:ext cx="5072280" cy="128594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New this year… customized Passover packages!</a:t>
            </a:r>
          </a:p>
          <a:p>
            <a:r>
              <a:rPr lang="en-US" sz="3200" b="1" dirty="0">
                <a:solidFill>
                  <a:srgbClr val="FFFFFF"/>
                </a:solidFill>
              </a:rPr>
              <a:t>Recipients could choose: </a:t>
            </a:r>
          </a:p>
          <a:p>
            <a:endParaRPr lang="en-US" sz="3200" b="1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D511DA-0E0C-7BEB-412A-E2D5E20E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C42761-3A76-6CAB-E24F-93A1D30CC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149DB0CB-F90C-5C4F-0595-C92FC3D66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CE431821-249C-F5E6-CBE7-05672FE8B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C92C797A-2E7D-23E4-1FA8-6CEC43A7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66" y="217855"/>
            <a:ext cx="5793570" cy="214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73CFF-6B13-3DBA-300C-81ECB870BB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599"/>
          <a:stretch/>
        </p:blipFill>
        <p:spPr>
          <a:xfrm>
            <a:off x="5603619" y="2513788"/>
            <a:ext cx="6432084" cy="4824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034B7-4093-845B-7A18-EB86E48E5384}"/>
              </a:ext>
            </a:extLst>
          </p:cNvPr>
          <p:cNvSpPr txBox="1"/>
          <p:nvPr/>
        </p:nvSpPr>
        <p:spPr>
          <a:xfrm>
            <a:off x="329132" y="4455042"/>
            <a:ext cx="49091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rgbClr val="FFFFFF"/>
                </a:solidFill>
              </a:rPr>
              <a:t>A full referral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Selecting which items they want to receive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rgbClr val="FFFFFF"/>
                </a:solidFill>
              </a:rPr>
              <a:t>Low sodium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Gluten-free</a:t>
            </a:r>
            <a:endParaRPr lang="en-US" sz="1800" b="1" dirty="0">
              <a:solidFill>
                <a:srgbClr val="FFFFFF"/>
              </a:solidFill>
            </a:endParaRPr>
          </a:p>
          <a:p>
            <a:r>
              <a:rPr lang="en-US" dirty="0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B9C34-2B5E-4C9E-364E-8809122347A1}"/>
              </a:ext>
            </a:extLst>
          </p:cNvPr>
          <p:cNvSpPr txBox="1"/>
          <p:nvPr/>
        </p:nvSpPr>
        <p:spPr>
          <a:xfrm>
            <a:off x="912706" y="6156519"/>
            <a:ext cx="10366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 100 of the 240 referrals customized their package!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39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FFB56-8599-916C-B95A-8937D21B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2A796BD-98BD-F861-1EA1-AF31B117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190D4E-9EF9-7BCF-47B4-9BC9021BA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872" y="1180578"/>
            <a:ext cx="2885923" cy="1384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Adath Atid (50’s+ group)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04148C6F-837D-1D20-2ED7-49C93E379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31D16AA1-F429-E41D-DBF8-64D2B16A4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0B9BCB9A-072C-2674-E539-444281266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C2CF49-4311-630F-2B09-2920FDEE2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41A0A953-1DA8-7EDC-9CA1-620D4F2B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23E6DD5B-F606-82EB-4C5A-07B14816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59C99601-A7DB-83CC-A34F-8F81380FC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46C069A9-6C0B-6674-088B-3667E60716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67ADC-FC2C-8F86-7E09-9EEF2602F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8" y="2322653"/>
            <a:ext cx="6061803" cy="4546352"/>
          </a:xfrm>
          <a:prstGeom prst="rect">
            <a:avLst/>
          </a:prstGeom>
        </p:spPr>
      </p:pic>
      <p:pic>
        <p:nvPicPr>
          <p:cNvPr id="8" name="Picture 7" descr="A logo with a purple circle&#10;&#10;Description automatically generated">
            <a:extLst>
              <a:ext uri="{FF2B5EF4-FFF2-40B4-BE49-F238E27FC236}">
                <a16:creationId xmlns:a16="http://schemas.microsoft.com/office/drawing/2014/main" id="{A0379D65-DD42-2204-BD57-043DDC986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2713" y="2258496"/>
            <a:ext cx="3458389" cy="2161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895969-C328-F3BC-0AF9-A1ABAF56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0" y="115371"/>
            <a:ext cx="2143125" cy="2143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0D6857-CD82-8727-1D48-4333D6C6019D}"/>
              </a:ext>
            </a:extLst>
          </p:cNvPr>
          <p:cNvSpPr txBox="1"/>
          <p:nvPr/>
        </p:nvSpPr>
        <p:spPr>
          <a:xfrm>
            <a:off x="4780151" y="-60083"/>
            <a:ext cx="28859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Gift wrap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88EDE4-C613-10E1-EF6A-B7E9AEEFA2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620" y="856714"/>
            <a:ext cx="5788460" cy="2724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DB50C-DFFE-C77B-04B1-A1B8D09BA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947" y="3674326"/>
            <a:ext cx="36030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7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18A33-A1D0-CFBF-8753-E3FC8EE5A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58D38C9-E701-E47B-D10E-9D727B806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D74DAC-0423-78BE-DE26-99BD7AC77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566C8-97D3-59D6-168B-4C95D81CE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543737" y="194788"/>
            <a:ext cx="7513575" cy="2789160"/>
          </a:xfrm>
        </p:spPr>
        <p:txBody>
          <a:bodyPr anchor="t">
            <a:normAutofit/>
          </a:bodyPr>
          <a:lstStyle/>
          <a:p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FF940-BD17-27E6-7F66-088AE3787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7CAFEC-FDE3-D381-199D-17BB44014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B43E7B-83B3-939C-4E43-C5EF6F47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719C1CAD-FB17-73E9-6AAC-45F5A12B9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D562E2C0-356C-8960-1871-6FBBB09E7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F21DD6-A6D1-37ED-7CC6-4A8F2DF03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3" y="3080447"/>
            <a:ext cx="5963500" cy="3874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33D9B-F51A-B6A1-D053-4A8C290CEA27}"/>
              </a:ext>
            </a:extLst>
          </p:cNvPr>
          <p:cNvSpPr txBox="1"/>
          <p:nvPr/>
        </p:nvSpPr>
        <p:spPr>
          <a:xfrm>
            <a:off x="4869617" y="98290"/>
            <a:ext cx="29387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Gift Wrap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D477-FB0B-E80C-1F3A-0F060BEC27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0" y="73428"/>
            <a:ext cx="2798742" cy="3498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D48C8-1D8F-6C35-FAAD-A0BF2057BB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654" y="899585"/>
            <a:ext cx="7648263" cy="2917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65F46F-72BA-56CC-2A88-9CC73A436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563" y="3963165"/>
            <a:ext cx="37147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3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B513F-636A-DFCE-0D3A-E38BA9295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DD8CD13-35DC-C2A9-BB5F-751F0C9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AB0A28-6918-E9E4-6D1C-B39F3E2B2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4FB73-3A9D-1054-9337-ADEEB21AB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917983" y="2801499"/>
            <a:ext cx="4412416" cy="2835491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What better way to celebrate your birthday than gathering friends and family to wrap gifts!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44A83-F6E3-A6FE-70F7-C2DE703FA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7A2538-23D4-8C36-15C6-5B33DF42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A35011-6629-C105-832E-AF2E2BCD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896BE570-A482-A582-086F-2345AB09E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FE05845A-AC82-E24C-2069-C74114079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00800E-C848-8434-4B89-36389537CE9D}"/>
              </a:ext>
            </a:extLst>
          </p:cNvPr>
          <p:cNvSpPr txBox="1"/>
          <p:nvPr/>
        </p:nvSpPr>
        <p:spPr>
          <a:xfrm>
            <a:off x="4410375" y="37210"/>
            <a:ext cx="31068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latin typeface="Aptos Display" panose="02110004020202020204"/>
              </a:rPr>
              <a:t>Gift Wrap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05CE6-A44F-FDA1-6B4D-2F3BA87E78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89" y="996418"/>
            <a:ext cx="7673693" cy="5755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233FA-E613-BC86-AE7C-9F13E671C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578" y="1484675"/>
            <a:ext cx="37052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2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689C37-6C4B-51B7-FBA6-24462C737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BBFCB5-4173-0115-5136-971D8F711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0D985-D368-09DE-D7D7-C98710E4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331" y="-50347"/>
            <a:ext cx="2818082" cy="106470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Gift Wrap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AA242E1E-1266-78C3-D3C8-D68DFC30C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42F2C583-418A-5CEF-B276-72088C3FE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60BE0F0F-478A-370C-11F3-7B23F665C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B419A9-8EE0-85D7-F9E2-B6C7C16AD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34B8320B-23D3-E76C-3FE2-E2A55477E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C50221AC-BA39-D666-D68B-0ECED73E1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3A7719F7-2054-E610-956A-52BAF39EB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966E4D3A-7084-3072-925D-65BFA106AF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D3B86-D51D-9319-3614-04C3067E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565" y="2032798"/>
            <a:ext cx="8961897" cy="4676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01E39-DFFE-9158-52D0-8E15B82EE3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03" y="135741"/>
            <a:ext cx="4490485" cy="2960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4BA15-441C-0855-1C11-8389033D9A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47" y="3387985"/>
            <a:ext cx="2582070" cy="3434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2D0B7-EC81-1366-5FCF-5B103EA0B7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897" y="661259"/>
            <a:ext cx="5394064" cy="11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5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80DDD-F7BD-A98D-60C4-D8F7BB94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C374F2-6761-FAE9-D078-CFCF2898B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08EE5-CB01-54DA-9BF1-16E01D15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683128AD-3E60-E9E1-1323-C6BCE496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5279B684-FE89-825B-0B8C-FD521B569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66C18038-DEE5-FC12-93F4-CA75DDA21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3CDEFE-50A4-D0FA-B5FB-1B7570E5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C3BB1BF6-BAB4-702B-48DB-B3675E77A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F5F137B9-85E7-5803-4ADE-0A25ED2F5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11471616-E0BA-CEB5-A62B-AC6C9DA35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20F6CF85-C36A-9D7C-95B5-D0CBBF943E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4C4697-967F-4AD6-F441-DB38E0EE94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5231" y="4027002"/>
            <a:ext cx="6596737" cy="2776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05606-3272-05FE-642F-80FE17BE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640" y="524212"/>
            <a:ext cx="2792210" cy="3718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1857E6-6819-E949-E1C9-D82F96E56A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50" y="463141"/>
            <a:ext cx="2789162" cy="3718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D9C163-60B9-C290-D864-A5D2B046C430}"/>
              </a:ext>
            </a:extLst>
          </p:cNvPr>
          <p:cNvSpPr txBox="1"/>
          <p:nvPr/>
        </p:nvSpPr>
        <p:spPr>
          <a:xfrm>
            <a:off x="4708530" y="157717"/>
            <a:ext cx="609777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Gift Wrap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AE62C-5C25-168B-E4F4-724DB2E8D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1744" y="1274314"/>
            <a:ext cx="2789162" cy="23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25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F71D9-F53C-81AE-35D7-66DA87ABD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D57C4E0-6EED-F157-99D8-9DC14B17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13FDBA-00DF-7683-8E11-FD203DB0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43D25-3DD2-4DE8-9F43-750BDC12E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543737" y="194788"/>
            <a:ext cx="7513575" cy="2789160"/>
          </a:xfrm>
        </p:spPr>
        <p:txBody>
          <a:bodyPr anchor="t">
            <a:normAutofit/>
          </a:bodyPr>
          <a:lstStyle/>
          <a:p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06B9C-795D-8A87-4062-84F9B4133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3695BA-30A8-4681-A224-16E95DCC8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440C15-169D-CF72-A300-A2739C7B7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40D689E9-46B3-908E-3D3A-C6CF788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8ED89EDC-1FB0-BCD1-6335-798AAAC4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B9F776-4CB5-8963-4E55-7742895D624A}"/>
              </a:ext>
            </a:extLst>
          </p:cNvPr>
          <p:cNvSpPr txBox="1"/>
          <p:nvPr/>
        </p:nvSpPr>
        <p:spPr>
          <a:xfrm>
            <a:off x="2259154" y="-24651"/>
            <a:ext cx="76736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latin typeface="Aptos Display" panose="02110004020202020204"/>
              </a:rPr>
              <a:t>Delivery leadership team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F4114-F791-0E71-BAAA-4E653DA0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44" y="1723173"/>
            <a:ext cx="314580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6C1BC4-EDE5-226A-21DE-8DC4FB479A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322" y="809184"/>
            <a:ext cx="3500770" cy="4667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384441-115F-3D7E-E64B-2B902DA762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16" y="1723173"/>
            <a:ext cx="3397979" cy="44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18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2E78E-82C4-C67D-0F44-3FB45D647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CECFC9-5B1C-1E27-FAC6-23577FF9F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B4655-1C41-EA52-7D36-E8E7B36C3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639" y="730337"/>
            <a:ext cx="3517491" cy="1888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9DB6A31C-A91A-1507-869D-5CB8075F3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E9AAE506-4874-F379-71C7-0F8E9FE5C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56FE79F3-FB1A-5ED5-38D2-A1CB5DDBA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F88846-6E3E-88B0-A2D6-565B747A2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CBC0AA3B-7829-D356-2960-1C24F8E2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DD3B09EC-3728-4E77-D930-FF6CD3AA5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EA321B72-D56A-55FF-40B7-16A720F20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786C21E3-1534-FD25-9455-3640A370E1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2C842-EB43-E50B-24D7-65B376DA5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289" y="138224"/>
            <a:ext cx="3682408" cy="4909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B08CD-46DA-046A-A73E-5CD8A85D3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08" y="138224"/>
            <a:ext cx="3062177" cy="4082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8ECBF-FE01-0711-AFB8-1B7C8CF485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099" y="1190846"/>
            <a:ext cx="3357230" cy="4476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1FF24C-A732-68CC-6817-470D55056B0A}"/>
              </a:ext>
            </a:extLst>
          </p:cNvPr>
          <p:cNvSpPr txBox="1"/>
          <p:nvPr/>
        </p:nvSpPr>
        <p:spPr>
          <a:xfrm>
            <a:off x="4520805" y="38953"/>
            <a:ext cx="660813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87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35E7A-CFC7-B1B5-21A4-7F3D009A8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E524931-454D-1CC3-3CF0-EDE521518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123A9C-A547-45D4-B1E5-55E28982E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4208B-3EA5-3BED-3E88-A68624880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543737" y="194788"/>
            <a:ext cx="7513575" cy="2789160"/>
          </a:xfrm>
        </p:spPr>
        <p:txBody>
          <a:bodyPr anchor="t">
            <a:normAutofit/>
          </a:bodyPr>
          <a:lstStyle/>
          <a:p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5CF81-ABAA-8C1E-424D-E6D091E9B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A72EB6-0841-FE15-E1E9-2B0FA66BB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A4B0CE-9810-8352-627A-358B67B10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DC61289A-370C-E53E-6349-76E576F95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35896723-D723-17E1-A7AE-E08315547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F1932E-EE4E-35ED-22B2-A37CC12779B8}"/>
              </a:ext>
            </a:extLst>
          </p:cNvPr>
          <p:cNvSpPr txBox="1"/>
          <p:nvPr/>
        </p:nvSpPr>
        <p:spPr>
          <a:xfrm>
            <a:off x="2516382" y="194788"/>
            <a:ext cx="76736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latin typeface="Aptos Display" panose="02110004020202020204"/>
              </a:rPr>
              <a:t>Case Managers delivering!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A10E6-072A-6BAC-ADE2-A2FFACF7B9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90" y="980492"/>
            <a:ext cx="3395319" cy="4527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D3D54-2EE0-11FE-DB2D-6DC92FEC0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742" y="1037339"/>
            <a:ext cx="3868282" cy="4553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C4187-366C-A9DC-D98F-A99E221FDD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498" y="965302"/>
            <a:ext cx="3874622" cy="4118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B5777E-1106-DDFD-7713-969950B693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750" y="4461964"/>
            <a:ext cx="1722473" cy="23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89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061F53-9266-54B1-D38D-4261FCA35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78746D-1C95-1338-A358-1424BB833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20F9B-16F6-CD4D-E333-94CF14CD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2024 winter holidays breakdown</a:t>
            </a: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8B351842-8690-AFEC-A855-070FAE6BBF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7" name="TextBox 23">
            <a:extLst>
              <a:ext uri="{FF2B5EF4-FFF2-40B4-BE49-F238E27FC236}">
                <a16:creationId xmlns:a16="http://schemas.microsoft.com/office/drawing/2014/main" id="{A26FF51D-B3C4-0DE1-1C2A-74D018F02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12694"/>
              </p:ext>
            </p:extLst>
          </p:nvPr>
        </p:nvGraphicFramePr>
        <p:xfrm>
          <a:off x="598714" y="1415143"/>
          <a:ext cx="10994572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0320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3F142-DC1D-F929-BAEF-B5F7B0AC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065962E-1FFC-7F38-4D90-45FE99F6B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4670F1-0D4B-0E29-E3EE-EFEB1220F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1845C-C733-8206-4B67-E9D2B2A1A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8049" y="1544071"/>
            <a:ext cx="5901012" cy="148758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Our pilot program for delivery visitors was a wonderful success and enjoyed by everyone who participated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5E4D2D-3BA1-86EA-EDCB-D11008EEA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6D6141-29E8-D2A2-5773-8704243DF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7619FE77-7AC3-0C7C-FE13-B84F851B4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57E00C53-52C2-8F96-0C89-0841A3750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 descr="A person and two children in a car&#10;&#10;Description automatically generated">
            <a:extLst>
              <a:ext uri="{FF2B5EF4-FFF2-40B4-BE49-F238E27FC236}">
                <a16:creationId xmlns:a16="http://schemas.microsoft.com/office/drawing/2014/main" id="{FE8B98A4-7D05-F4C1-4C0F-0A44840DF4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11270" y="512988"/>
            <a:ext cx="4103911" cy="3077934"/>
          </a:xfrm>
          <a:prstGeom prst="rect">
            <a:avLst/>
          </a:prstGeom>
        </p:spPr>
      </p:pic>
      <p:pic>
        <p:nvPicPr>
          <p:cNvPr id="10" name="Picture 9" descr="A group of people holding shopping bags&#10;&#10;Description automatically generated">
            <a:extLst>
              <a:ext uri="{FF2B5EF4-FFF2-40B4-BE49-F238E27FC236}">
                <a16:creationId xmlns:a16="http://schemas.microsoft.com/office/drawing/2014/main" id="{D49E8F35-BB0F-1162-FCD1-F74EF3A0A6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01400" y="3607858"/>
            <a:ext cx="4199677" cy="3149758"/>
          </a:xfrm>
          <a:prstGeom prst="rect">
            <a:avLst/>
          </a:prstGeom>
        </p:spPr>
      </p:pic>
      <p:pic>
        <p:nvPicPr>
          <p:cNvPr id="12" name="Picture 11" descr="A person and two children standing outside a building&#10;&#10;Description automatically generated">
            <a:extLst>
              <a:ext uri="{FF2B5EF4-FFF2-40B4-BE49-F238E27FC236}">
                <a16:creationId xmlns:a16="http://schemas.microsoft.com/office/drawing/2014/main" id="{C3EF40BD-A6E0-214E-78A3-DB7661D7D9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4"/>
          <a:stretch/>
        </p:blipFill>
        <p:spPr>
          <a:xfrm rot="5400000">
            <a:off x="-359139" y="495293"/>
            <a:ext cx="4182480" cy="3191893"/>
          </a:xfrm>
          <a:prstGeom prst="rect">
            <a:avLst/>
          </a:prstGeom>
        </p:spPr>
      </p:pic>
      <p:pic>
        <p:nvPicPr>
          <p:cNvPr id="8" name="Picture 7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BC6B1075-9099-5F5F-562B-C8A6615593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915" y="3634236"/>
            <a:ext cx="4240604" cy="318045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2140BB3-4E02-A1BA-BDEC-2565621E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339" y="100383"/>
            <a:ext cx="3923321" cy="14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6E9E7E7-605B-F767-2F09-AF1BDDC0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443" y="4282114"/>
            <a:ext cx="3253111" cy="243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group of cartoon characters holding a glass of wine&#10;&#10;Description automatically generated">
            <a:extLst>
              <a:ext uri="{FF2B5EF4-FFF2-40B4-BE49-F238E27FC236}">
                <a16:creationId xmlns:a16="http://schemas.microsoft.com/office/drawing/2014/main" id="{05436B59-9AB1-C411-BA95-FC3A540162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285" y="3348209"/>
            <a:ext cx="2367295" cy="8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8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AFF20-DA90-453D-E0AE-F68798E07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4A4AD8A-E7ED-218C-6C8A-918297A38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F47C99-2665-B885-F9F8-9C518A30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7BF6A-42FF-85B6-2755-92EF5BB08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High Holidays postcard sent to clients of JFCS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5DEB2-8A25-36E9-754D-CE084D995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C91323-AB6B-C0D8-9CE5-1CCD30F9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35D3DC-50ED-87E5-F90E-27B8E6E16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B61BF1DC-62A1-ADA9-B033-83E3DA431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E0702FAC-3C3D-666B-6866-0112EA2F0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A874B0F-F869-7056-C1B0-3DDDC7126689}"/>
              </a:ext>
            </a:extLst>
          </p:cNvPr>
          <p:cNvGrpSpPr/>
          <p:nvPr/>
        </p:nvGrpSpPr>
        <p:grpSpPr>
          <a:xfrm>
            <a:off x="6095999" y="-87086"/>
            <a:ext cx="4397827" cy="7195457"/>
            <a:chOff x="0" y="0"/>
            <a:chExt cx="5797715" cy="8534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D647AC-EA51-0FD0-2B66-BA88078E6AD6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28" y="275336"/>
              <a:ext cx="5212080" cy="35631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42374A-CF41-CE12-0D82-96D4259FAB6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176" y="3834384"/>
              <a:ext cx="5257800" cy="4434840"/>
            </a:xfrm>
            <a:prstGeom prst="rect">
              <a:avLst/>
            </a:prstGeom>
          </p:spPr>
        </p:pic>
        <p:sp>
          <p:nvSpPr>
            <p:cNvPr id="8" name="Shape 1406">
              <a:extLst>
                <a:ext uri="{FF2B5EF4-FFF2-40B4-BE49-F238E27FC236}">
                  <a16:creationId xmlns:a16="http://schemas.microsoft.com/office/drawing/2014/main" id="{DDE6CBF7-D587-70E5-B77A-E0348BFCD57D}"/>
                </a:ext>
              </a:extLst>
            </p:cNvPr>
            <p:cNvSpPr/>
            <p:nvPr/>
          </p:nvSpPr>
          <p:spPr>
            <a:xfrm>
              <a:off x="266700" y="646176"/>
              <a:ext cx="2482596" cy="768096"/>
            </a:xfrm>
            <a:custGeom>
              <a:avLst/>
              <a:gdLst/>
              <a:ahLst/>
              <a:cxnLst/>
              <a:rect l="0" t="0" r="0" b="0"/>
              <a:pathLst>
                <a:path w="2482596" h="768096">
                  <a:moveTo>
                    <a:pt x="0" y="0"/>
                  </a:moveTo>
                  <a:lnTo>
                    <a:pt x="2482596" y="0"/>
                  </a:lnTo>
                  <a:lnTo>
                    <a:pt x="2482596" y="768096"/>
                  </a:lnTo>
                  <a:lnTo>
                    <a:pt x="0" y="768096"/>
                  </a:lnTo>
                  <a:lnTo>
                    <a:pt x="0" y="0"/>
                  </a:lnTo>
                </a:path>
              </a:pathLst>
            </a:custGeom>
            <a:solidFill>
              <a:srgbClr val="181717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hape 11">
              <a:extLst>
                <a:ext uri="{FF2B5EF4-FFF2-40B4-BE49-F238E27FC236}">
                  <a16:creationId xmlns:a16="http://schemas.microsoft.com/office/drawing/2014/main" id="{1D317A8A-312B-4F99-26F4-450CE374E88E}"/>
                </a:ext>
              </a:extLst>
            </p:cNvPr>
            <p:cNvSpPr/>
            <p:nvPr/>
          </p:nvSpPr>
          <p:spPr>
            <a:xfrm>
              <a:off x="996728" y="941347"/>
              <a:ext cx="79439" cy="164376"/>
            </a:xfrm>
            <a:custGeom>
              <a:avLst/>
              <a:gdLst/>
              <a:ahLst/>
              <a:cxnLst/>
              <a:rect l="0" t="0" r="0" b="0"/>
              <a:pathLst>
                <a:path w="79439" h="164376">
                  <a:moveTo>
                    <a:pt x="79439" y="0"/>
                  </a:moveTo>
                  <a:lnTo>
                    <a:pt x="79439" y="105537"/>
                  </a:lnTo>
                  <a:cubicBezTo>
                    <a:pt x="79439" y="141021"/>
                    <a:pt x="60198" y="164376"/>
                    <a:pt x="23800" y="164376"/>
                  </a:cubicBezTo>
                  <a:cubicBezTo>
                    <a:pt x="18999" y="164376"/>
                    <a:pt x="13957" y="164376"/>
                    <a:pt x="9385" y="162776"/>
                  </a:cubicBezTo>
                  <a:lnTo>
                    <a:pt x="0" y="123850"/>
                  </a:lnTo>
                  <a:cubicBezTo>
                    <a:pt x="5258" y="125921"/>
                    <a:pt x="11214" y="126594"/>
                    <a:pt x="16929" y="126594"/>
                  </a:cubicBezTo>
                  <a:cubicBezTo>
                    <a:pt x="36386" y="126594"/>
                    <a:pt x="40513" y="116535"/>
                    <a:pt x="40513" y="97752"/>
                  </a:cubicBezTo>
                  <a:lnTo>
                    <a:pt x="40513" y="3670"/>
                  </a:lnTo>
                  <a:lnTo>
                    <a:pt x="7943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Shape 12">
              <a:extLst>
                <a:ext uri="{FF2B5EF4-FFF2-40B4-BE49-F238E27FC236}">
                  <a16:creationId xmlns:a16="http://schemas.microsoft.com/office/drawing/2014/main" id="{27561EEB-9A18-5FAE-8C90-D5A46DC97B60}"/>
                </a:ext>
              </a:extLst>
            </p:cNvPr>
            <p:cNvSpPr/>
            <p:nvPr/>
          </p:nvSpPr>
          <p:spPr>
            <a:xfrm>
              <a:off x="1100418" y="945012"/>
              <a:ext cx="92265" cy="158877"/>
            </a:xfrm>
            <a:custGeom>
              <a:avLst/>
              <a:gdLst/>
              <a:ahLst/>
              <a:cxnLst/>
              <a:rect l="0" t="0" r="0" b="0"/>
              <a:pathLst>
                <a:path w="92265" h="158877">
                  <a:moveTo>
                    <a:pt x="0" y="0"/>
                  </a:moveTo>
                  <a:lnTo>
                    <a:pt x="82868" y="0"/>
                  </a:lnTo>
                  <a:lnTo>
                    <a:pt x="92265" y="35712"/>
                  </a:lnTo>
                  <a:lnTo>
                    <a:pt x="38926" y="35712"/>
                  </a:lnTo>
                  <a:lnTo>
                    <a:pt x="38926" y="69367"/>
                  </a:lnTo>
                  <a:lnTo>
                    <a:pt x="77610" y="69367"/>
                  </a:lnTo>
                  <a:lnTo>
                    <a:pt x="77610" y="102565"/>
                  </a:lnTo>
                  <a:lnTo>
                    <a:pt x="38926" y="102565"/>
                  </a:lnTo>
                  <a:lnTo>
                    <a:pt x="38926" y="157048"/>
                  </a:lnTo>
                  <a:lnTo>
                    <a:pt x="0" y="158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Shape 13">
              <a:extLst>
                <a:ext uri="{FF2B5EF4-FFF2-40B4-BE49-F238E27FC236}">
                  <a16:creationId xmlns:a16="http://schemas.microsoft.com/office/drawing/2014/main" id="{C4B3C87A-5EC9-1AAF-BD46-4C738A4CA2B2}"/>
                </a:ext>
              </a:extLst>
            </p:cNvPr>
            <p:cNvSpPr/>
            <p:nvPr/>
          </p:nvSpPr>
          <p:spPr>
            <a:xfrm>
              <a:off x="1195184" y="941357"/>
              <a:ext cx="113779" cy="164363"/>
            </a:xfrm>
            <a:custGeom>
              <a:avLst/>
              <a:gdLst/>
              <a:ahLst/>
              <a:cxnLst/>
              <a:rect l="0" t="0" r="0" b="0"/>
              <a:pathLst>
                <a:path w="113779" h="164363">
                  <a:moveTo>
                    <a:pt x="81280" y="0"/>
                  </a:moveTo>
                  <a:cubicBezTo>
                    <a:pt x="89979" y="0"/>
                    <a:pt x="99136" y="1372"/>
                    <a:pt x="106921" y="5029"/>
                  </a:cubicBezTo>
                  <a:lnTo>
                    <a:pt x="112865" y="46926"/>
                  </a:lnTo>
                  <a:cubicBezTo>
                    <a:pt x="104407" y="40970"/>
                    <a:pt x="94793" y="35712"/>
                    <a:pt x="84252" y="35712"/>
                  </a:cubicBezTo>
                  <a:cubicBezTo>
                    <a:pt x="57696" y="35712"/>
                    <a:pt x="38926" y="54712"/>
                    <a:pt x="38926" y="81724"/>
                  </a:cubicBezTo>
                  <a:cubicBezTo>
                    <a:pt x="38926" y="108966"/>
                    <a:pt x="56553" y="128651"/>
                    <a:pt x="84252" y="128651"/>
                  </a:cubicBezTo>
                  <a:cubicBezTo>
                    <a:pt x="94793" y="128651"/>
                    <a:pt x="105550" y="122923"/>
                    <a:pt x="113779" y="116980"/>
                  </a:cubicBezTo>
                  <a:lnTo>
                    <a:pt x="108979" y="158636"/>
                  </a:lnTo>
                  <a:cubicBezTo>
                    <a:pt x="102565" y="162077"/>
                    <a:pt x="88595" y="164363"/>
                    <a:pt x="81509" y="164363"/>
                  </a:cubicBezTo>
                  <a:cubicBezTo>
                    <a:pt x="33655" y="164363"/>
                    <a:pt x="0" y="131394"/>
                    <a:pt x="0" y="82639"/>
                  </a:cubicBezTo>
                  <a:cubicBezTo>
                    <a:pt x="0" y="35712"/>
                    <a:pt x="33655" y="0"/>
                    <a:pt x="81280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 14">
              <a:extLst>
                <a:ext uri="{FF2B5EF4-FFF2-40B4-BE49-F238E27FC236}">
                  <a16:creationId xmlns:a16="http://schemas.microsoft.com/office/drawing/2014/main" id="{8601C246-29B9-95DF-C5A5-D5C92C97CBE6}"/>
                </a:ext>
              </a:extLst>
            </p:cNvPr>
            <p:cNvSpPr/>
            <p:nvPr/>
          </p:nvSpPr>
          <p:spPr>
            <a:xfrm>
              <a:off x="1318813" y="941353"/>
              <a:ext cx="114694" cy="164363"/>
            </a:xfrm>
            <a:custGeom>
              <a:avLst/>
              <a:gdLst/>
              <a:ahLst/>
              <a:cxnLst/>
              <a:rect l="0" t="0" r="0" b="0"/>
              <a:pathLst>
                <a:path w="114694" h="164363">
                  <a:moveTo>
                    <a:pt x="60439" y="0"/>
                  </a:moveTo>
                  <a:cubicBezTo>
                    <a:pt x="78524" y="0"/>
                    <a:pt x="96838" y="6642"/>
                    <a:pt x="110807" y="18085"/>
                  </a:cubicBezTo>
                  <a:lnTo>
                    <a:pt x="89510" y="45098"/>
                  </a:lnTo>
                  <a:cubicBezTo>
                    <a:pt x="80581" y="37313"/>
                    <a:pt x="73723" y="33198"/>
                    <a:pt x="61582" y="33198"/>
                  </a:cubicBezTo>
                  <a:cubicBezTo>
                    <a:pt x="54712" y="33198"/>
                    <a:pt x="44412" y="37313"/>
                    <a:pt x="44412" y="45555"/>
                  </a:cubicBezTo>
                  <a:cubicBezTo>
                    <a:pt x="44412" y="70510"/>
                    <a:pt x="114694" y="54254"/>
                    <a:pt x="114694" y="111951"/>
                  </a:cubicBezTo>
                  <a:cubicBezTo>
                    <a:pt x="114694" y="147193"/>
                    <a:pt x="87224" y="164363"/>
                    <a:pt x="54483" y="164363"/>
                  </a:cubicBezTo>
                  <a:cubicBezTo>
                    <a:pt x="35027" y="164363"/>
                    <a:pt x="14884" y="158636"/>
                    <a:pt x="0" y="145821"/>
                  </a:cubicBezTo>
                  <a:lnTo>
                    <a:pt x="23355" y="116065"/>
                  </a:lnTo>
                  <a:cubicBezTo>
                    <a:pt x="30670" y="124536"/>
                    <a:pt x="41199" y="128651"/>
                    <a:pt x="52883" y="128651"/>
                  </a:cubicBezTo>
                  <a:cubicBezTo>
                    <a:pt x="60896" y="128651"/>
                    <a:pt x="73482" y="124765"/>
                    <a:pt x="73482" y="114694"/>
                  </a:cubicBezTo>
                  <a:cubicBezTo>
                    <a:pt x="73482" y="90195"/>
                    <a:pt x="3200" y="104851"/>
                    <a:pt x="3200" y="48539"/>
                  </a:cubicBezTo>
                  <a:cubicBezTo>
                    <a:pt x="3200" y="17399"/>
                    <a:pt x="32042" y="0"/>
                    <a:pt x="60439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 15">
              <a:extLst>
                <a:ext uri="{FF2B5EF4-FFF2-40B4-BE49-F238E27FC236}">
                  <a16:creationId xmlns:a16="http://schemas.microsoft.com/office/drawing/2014/main" id="{1A0003B1-1010-C439-558C-92F41DF39D18}"/>
                </a:ext>
              </a:extLst>
            </p:cNvPr>
            <p:cNvSpPr/>
            <p:nvPr/>
          </p:nvSpPr>
          <p:spPr>
            <a:xfrm>
              <a:off x="651375" y="869155"/>
              <a:ext cx="295580" cy="314643"/>
            </a:xfrm>
            <a:custGeom>
              <a:avLst/>
              <a:gdLst/>
              <a:ahLst/>
              <a:cxnLst/>
              <a:rect l="0" t="0" r="0" b="0"/>
              <a:pathLst>
                <a:path w="295580" h="314643">
                  <a:moveTo>
                    <a:pt x="147193" y="0"/>
                  </a:moveTo>
                  <a:lnTo>
                    <a:pt x="209906" y="91008"/>
                  </a:lnTo>
                  <a:lnTo>
                    <a:pt x="294526" y="91008"/>
                  </a:lnTo>
                  <a:lnTo>
                    <a:pt x="251625" y="155359"/>
                  </a:lnTo>
                  <a:lnTo>
                    <a:pt x="295580" y="221679"/>
                  </a:lnTo>
                  <a:lnTo>
                    <a:pt x="214528" y="221679"/>
                  </a:lnTo>
                  <a:lnTo>
                    <a:pt x="147193" y="314643"/>
                  </a:lnTo>
                  <a:lnTo>
                    <a:pt x="87160" y="223291"/>
                  </a:lnTo>
                  <a:lnTo>
                    <a:pt x="597" y="222872"/>
                  </a:lnTo>
                  <a:lnTo>
                    <a:pt x="43510" y="154940"/>
                  </a:lnTo>
                  <a:lnTo>
                    <a:pt x="0" y="90576"/>
                  </a:lnTo>
                  <a:lnTo>
                    <a:pt x="87160" y="91008"/>
                  </a:lnTo>
                  <a:lnTo>
                    <a:pt x="147193" y="0"/>
                  </a:lnTo>
                  <a:close/>
                </a:path>
              </a:pathLst>
            </a:custGeom>
            <a:noFill/>
            <a:ln w="38138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 16">
              <a:extLst>
                <a:ext uri="{FF2B5EF4-FFF2-40B4-BE49-F238E27FC236}">
                  <a16:creationId xmlns:a16="http://schemas.microsoft.com/office/drawing/2014/main" id="{812579C9-06E1-7422-F029-5AB5E09E7625}"/>
                </a:ext>
              </a:extLst>
            </p:cNvPr>
            <p:cNvSpPr/>
            <p:nvPr/>
          </p:nvSpPr>
          <p:spPr>
            <a:xfrm>
              <a:off x="748095" y="1019872"/>
              <a:ext cx="110490" cy="110020"/>
            </a:xfrm>
            <a:custGeom>
              <a:avLst/>
              <a:gdLst/>
              <a:ahLst/>
              <a:cxnLst/>
              <a:rect l="0" t="0" r="0" b="0"/>
              <a:pathLst>
                <a:path w="110490" h="110020">
                  <a:moveTo>
                    <a:pt x="75921" y="0"/>
                  </a:moveTo>
                  <a:cubicBezTo>
                    <a:pt x="89002" y="0"/>
                    <a:pt x="98349" y="7480"/>
                    <a:pt x="103480" y="18453"/>
                  </a:cubicBezTo>
                  <a:cubicBezTo>
                    <a:pt x="110490" y="62128"/>
                    <a:pt x="62840" y="71018"/>
                    <a:pt x="53721" y="110020"/>
                  </a:cubicBezTo>
                  <a:cubicBezTo>
                    <a:pt x="47879" y="72885"/>
                    <a:pt x="0" y="61659"/>
                    <a:pt x="4204" y="21488"/>
                  </a:cubicBezTo>
                  <a:cubicBezTo>
                    <a:pt x="6299" y="14719"/>
                    <a:pt x="11443" y="8179"/>
                    <a:pt x="17983" y="4674"/>
                  </a:cubicBezTo>
                  <a:cubicBezTo>
                    <a:pt x="25463" y="1168"/>
                    <a:pt x="34811" y="1168"/>
                    <a:pt x="42278" y="4674"/>
                  </a:cubicBezTo>
                  <a:cubicBezTo>
                    <a:pt x="46952" y="7709"/>
                    <a:pt x="49759" y="12141"/>
                    <a:pt x="53721" y="14491"/>
                  </a:cubicBezTo>
                  <a:cubicBezTo>
                    <a:pt x="58623" y="6540"/>
                    <a:pt x="66103" y="699"/>
                    <a:pt x="75921" y="0"/>
                  </a:cubicBezTo>
                  <a:close/>
                </a:path>
              </a:pathLst>
            </a:custGeom>
            <a:solidFill>
              <a:srgbClr val="C62F43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Shape 17">
              <a:extLst>
                <a:ext uri="{FF2B5EF4-FFF2-40B4-BE49-F238E27FC236}">
                  <a16:creationId xmlns:a16="http://schemas.microsoft.com/office/drawing/2014/main" id="{93ECB9B7-4E4D-3485-07CD-D49BECFA7CA2}"/>
                </a:ext>
              </a:extLst>
            </p:cNvPr>
            <p:cNvSpPr/>
            <p:nvPr/>
          </p:nvSpPr>
          <p:spPr>
            <a:xfrm>
              <a:off x="1474113" y="946380"/>
              <a:ext cx="29908" cy="61913"/>
            </a:xfrm>
            <a:custGeom>
              <a:avLst/>
              <a:gdLst/>
              <a:ahLst/>
              <a:cxnLst/>
              <a:rect l="0" t="0" r="0" b="0"/>
              <a:pathLst>
                <a:path w="29908" h="61913">
                  <a:moveTo>
                    <a:pt x="29908" y="0"/>
                  </a:moveTo>
                  <a:lnTo>
                    <a:pt x="29908" y="39751"/>
                  </a:lnTo>
                  <a:cubicBezTo>
                    <a:pt x="29908" y="53111"/>
                    <a:pt x="22669" y="61913"/>
                    <a:pt x="8966" y="61913"/>
                  </a:cubicBezTo>
                  <a:cubicBezTo>
                    <a:pt x="7150" y="61913"/>
                    <a:pt x="5258" y="61913"/>
                    <a:pt x="3531" y="61303"/>
                  </a:cubicBezTo>
                  <a:lnTo>
                    <a:pt x="0" y="46647"/>
                  </a:lnTo>
                  <a:cubicBezTo>
                    <a:pt x="1981" y="47422"/>
                    <a:pt x="4216" y="47676"/>
                    <a:pt x="6375" y="47676"/>
                  </a:cubicBezTo>
                  <a:cubicBezTo>
                    <a:pt x="13703" y="47676"/>
                    <a:pt x="15253" y="43891"/>
                    <a:pt x="15253" y="36817"/>
                  </a:cubicBezTo>
                  <a:lnTo>
                    <a:pt x="15253" y="1384"/>
                  </a:lnTo>
                  <a:lnTo>
                    <a:pt x="29908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Shape 18">
              <a:extLst>
                <a:ext uri="{FF2B5EF4-FFF2-40B4-BE49-F238E27FC236}">
                  <a16:creationId xmlns:a16="http://schemas.microsoft.com/office/drawing/2014/main" id="{4B3E656A-5568-1502-1E28-EE41D6AE1637}"/>
                </a:ext>
              </a:extLst>
            </p:cNvPr>
            <p:cNvSpPr/>
            <p:nvPr/>
          </p:nvSpPr>
          <p:spPr>
            <a:xfrm>
              <a:off x="1510316" y="961981"/>
              <a:ext cx="21126" cy="45103"/>
            </a:xfrm>
            <a:custGeom>
              <a:avLst/>
              <a:gdLst/>
              <a:ahLst/>
              <a:cxnLst/>
              <a:rect l="0" t="0" r="0" b="0"/>
              <a:pathLst>
                <a:path w="21126" h="45103">
                  <a:moveTo>
                    <a:pt x="21126" y="0"/>
                  </a:moveTo>
                  <a:lnTo>
                    <a:pt x="21126" y="11323"/>
                  </a:lnTo>
                  <a:lnTo>
                    <a:pt x="15954" y="13742"/>
                  </a:lnTo>
                  <a:cubicBezTo>
                    <a:pt x="14081" y="15831"/>
                    <a:pt x="12941" y="18631"/>
                    <a:pt x="12941" y="21476"/>
                  </a:cubicBezTo>
                  <a:lnTo>
                    <a:pt x="12941" y="23026"/>
                  </a:lnTo>
                  <a:lnTo>
                    <a:pt x="21126" y="17552"/>
                  </a:lnTo>
                  <a:lnTo>
                    <a:pt x="21126" y="28335"/>
                  </a:lnTo>
                  <a:lnTo>
                    <a:pt x="16904" y="31052"/>
                  </a:lnTo>
                  <a:lnTo>
                    <a:pt x="21126" y="32911"/>
                  </a:lnTo>
                  <a:lnTo>
                    <a:pt x="21126" y="45103"/>
                  </a:lnTo>
                  <a:lnTo>
                    <a:pt x="6639" y="38804"/>
                  </a:lnTo>
                  <a:cubicBezTo>
                    <a:pt x="2435" y="34386"/>
                    <a:pt x="0" y="28633"/>
                    <a:pt x="0" y="23292"/>
                  </a:cubicBezTo>
                  <a:cubicBezTo>
                    <a:pt x="0" y="16695"/>
                    <a:pt x="2629" y="10637"/>
                    <a:pt x="6853" y="6228"/>
                  </a:cubicBezTo>
                  <a:lnTo>
                    <a:pt x="21126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Shape 19">
              <a:extLst>
                <a:ext uri="{FF2B5EF4-FFF2-40B4-BE49-F238E27FC236}">
                  <a16:creationId xmlns:a16="http://schemas.microsoft.com/office/drawing/2014/main" id="{4EB994B8-E112-89CF-6F90-7A2E153B161D}"/>
                </a:ext>
              </a:extLst>
            </p:cNvPr>
            <p:cNvSpPr/>
            <p:nvPr/>
          </p:nvSpPr>
          <p:spPr>
            <a:xfrm>
              <a:off x="1531442" y="991039"/>
              <a:ext cx="22930" cy="17247"/>
            </a:xfrm>
            <a:custGeom>
              <a:avLst/>
              <a:gdLst/>
              <a:ahLst/>
              <a:cxnLst/>
              <a:rect l="0" t="0" r="0" b="0"/>
              <a:pathLst>
                <a:path w="22930" h="17247">
                  <a:moveTo>
                    <a:pt x="15869" y="0"/>
                  </a:moveTo>
                  <a:lnTo>
                    <a:pt x="22930" y="10351"/>
                  </a:lnTo>
                  <a:cubicBezTo>
                    <a:pt x="17062" y="14402"/>
                    <a:pt x="10433" y="17247"/>
                    <a:pt x="2762" y="17247"/>
                  </a:cubicBezTo>
                  <a:lnTo>
                    <a:pt x="0" y="16045"/>
                  </a:lnTo>
                  <a:lnTo>
                    <a:pt x="0" y="3853"/>
                  </a:lnTo>
                  <a:lnTo>
                    <a:pt x="3016" y="5182"/>
                  </a:lnTo>
                  <a:cubicBezTo>
                    <a:pt x="7753" y="5182"/>
                    <a:pt x="12236" y="2934"/>
                    <a:pt x="15869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Shape 20">
              <a:extLst>
                <a:ext uri="{FF2B5EF4-FFF2-40B4-BE49-F238E27FC236}">
                  <a16:creationId xmlns:a16="http://schemas.microsoft.com/office/drawing/2014/main" id="{B9554AA3-5A51-D13D-D3CF-3120FF1A7F6C}"/>
                </a:ext>
              </a:extLst>
            </p:cNvPr>
            <p:cNvSpPr/>
            <p:nvPr/>
          </p:nvSpPr>
          <p:spPr>
            <a:xfrm>
              <a:off x="1531442" y="961042"/>
              <a:ext cx="24314" cy="29274"/>
            </a:xfrm>
            <a:custGeom>
              <a:avLst/>
              <a:gdLst/>
              <a:ahLst/>
              <a:cxnLst/>
              <a:rect l="0" t="0" r="0" b="0"/>
              <a:pathLst>
                <a:path w="24314" h="29274">
                  <a:moveTo>
                    <a:pt x="2153" y="0"/>
                  </a:moveTo>
                  <a:cubicBezTo>
                    <a:pt x="11462" y="0"/>
                    <a:pt x="20174" y="5347"/>
                    <a:pt x="24314" y="13627"/>
                  </a:cubicBezTo>
                  <a:lnTo>
                    <a:pt x="0" y="29274"/>
                  </a:lnTo>
                  <a:lnTo>
                    <a:pt x="0" y="18491"/>
                  </a:lnTo>
                  <a:lnTo>
                    <a:pt x="8185" y="13018"/>
                  </a:lnTo>
                  <a:cubicBezTo>
                    <a:pt x="6814" y="11557"/>
                    <a:pt x="4566" y="11214"/>
                    <a:pt x="2242" y="11214"/>
                  </a:cubicBezTo>
                  <a:lnTo>
                    <a:pt x="0" y="12262"/>
                  </a:lnTo>
                  <a:lnTo>
                    <a:pt x="0" y="939"/>
                  </a:lnTo>
                  <a:lnTo>
                    <a:pt x="2153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Shape 21">
              <a:extLst>
                <a:ext uri="{FF2B5EF4-FFF2-40B4-BE49-F238E27FC236}">
                  <a16:creationId xmlns:a16="http://schemas.microsoft.com/office/drawing/2014/main" id="{51FAE859-E8F1-71C9-3132-9C2903F05441}"/>
                </a:ext>
              </a:extLst>
            </p:cNvPr>
            <p:cNvSpPr/>
            <p:nvPr/>
          </p:nvSpPr>
          <p:spPr>
            <a:xfrm>
              <a:off x="1554284" y="961039"/>
              <a:ext cx="61989" cy="47244"/>
            </a:xfrm>
            <a:custGeom>
              <a:avLst/>
              <a:gdLst/>
              <a:ahLst/>
              <a:cxnLst/>
              <a:rect l="0" t="0" r="0" b="0"/>
              <a:pathLst>
                <a:path w="61989" h="47244">
                  <a:moveTo>
                    <a:pt x="31128" y="0"/>
                  </a:moveTo>
                  <a:lnTo>
                    <a:pt x="31560" y="0"/>
                  </a:lnTo>
                  <a:lnTo>
                    <a:pt x="41643" y="21298"/>
                  </a:lnTo>
                  <a:lnTo>
                    <a:pt x="48628" y="699"/>
                  </a:lnTo>
                  <a:lnTo>
                    <a:pt x="61989" y="2934"/>
                  </a:lnTo>
                  <a:lnTo>
                    <a:pt x="43282" y="47244"/>
                  </a:lnTo>
                  <a:lnTo>
                    <a:pt x="42850" y="47244"/>
                  </a:lnTo>
                  <a:lnTo>
                    <a:pt x="31293" y="23800"/>
                  </a:lnTo>
                  <a:lnTo>
                    <a:pt x="19660" y="47244"/>
                  </a:lnTo>
                  <a:lnTo>
                    <a:pt x="19317" y="47244"/>
                  </a:lnTo>
                  <a:lnTo>
                    <a:pt x="0" y="2934"/>
                  </a:lnTo>
                  <a:lnTo>
                    <a:pt x="13284" y="699"/>
                  </a:lnTo>
                  <a:lnTo>
                    <a:pt x="20612" y="21552"/>
                  </a:lnTo>
                  <a:lnTo>
                    <a:pt x="31128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Shape 22">
              <a:extLst>
                <a:ext uri="{FF2B5EF4-FFF2-40B4-BE49-F238E27FC236}">
                  <a16:creationId xmlns:a16="http://schemas.microsoft.com/office/drawing/2014/main" id="{51474C15-607A-6529-2756-93654B396509}"/>
                </a:ext>
              </a:extLst>
            </p:cNvPr>
            <p:cNvSpPr/>
            <p:nvPr/>
          </p:nvSpPr>
          <p:spPr>
            <a:xfrm>
              <a:off x="1619287" y="961730"/>
              <a:ext cx="13449" cy="45872"/>
            </a:xfrm>
            <a:custGeom>
              <a:avLst/>
              <a:gdLst/>
              <a:ahLst/>
              <a:cxnLst/>
              <a:rect l="0" t="0" r="0" b="0"/>
              <a:pathLst>
                <a:path w="13449" h="45872">
                  <a:moveTo>
                    <a:pt x="13449" y="0"/>
                  </a:moveTo>
                  <a:lnTo>
                    <a:pt x="13449" y="44488"/>
                  </a:lnTo>
                  <a:lnTo>
                    <a:pt x="0" y="45872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Shape 23">
              <a:extLst>
                <a:ext uri="{FF2B5EF4-FFF2-40B4-BE49-F238E27FC236}">
                  <a16:creationId xmlns:a16="http://schemas.microsoft.com/office/drawing/2014/main" id="{1624AD8F-A09D-87C9-7D44-24868B26D7D8}"/>
                </a:ext>
              </a:extLst>
            </p:cNvPr>
            <p:cNvSpPr/>
            <p:nvPr/>
          </p:nvSpPr>
          <p:spPr>
            <a:xfrm>
              <a:off x="1616353" y="943023"/>
              <a:ext cx="18364" cy="15685"/>
            </a:xfrm>
            <a:custGeom>
              <a:avLst/>
              <a:gdLst/>
              <a:ahLst/>
              <a:cxnLst/>
              <a:rect l="0" t="0" r="0" b="0"/>
              <a:pathLst>
                <a:path w="18364" h="15685">
                  <a:moveTo>
                    <a:pt x="8446" y="0"/>
                  </a:moveTo>
                  <a:lnTo>
                    <a:pt x="18364" y="7239"/>
                  </a:lnTo>
                  <a:lnTo>
                    <a:pt x="9741" y="15685"/>
                  </a:lnTo>
                  <a:lnTo>
                    <a:pt x="0" y="8623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Shape 24">
              <a:extLst>
                <a:ext uri="{FF2B5EF4-FFF2-40B4-BE49-F238E27FC236}">
                  <a16:creationId xmlns:a16="http://schemas.microsoft.com/office/drawing/2014/main" id="{6241052A-6257-7D99-35C5-8A1937CA2002}"/>
                </a:ext>
              </a:extLst>
            </p:cNvPr>
            <p:cNvSpPr/>
            <p:nvPr/>
          </p:nvSpPr>
          <p:spPr>
            <a:xfrm>
              <a:off x="1638859" y="961037"/>
              <a:ext cx="35090" cy="47257"/>
            </a:xfrm>
            <a:custGeom>
              <a:avLst/>
              <a:gdLst/>
              <a:ahLst/>
              <a:cxnLst/>
              <a:rect l="0" t="0" r="0" b="0"/>
              <a:pathLst>
                <a:path w="35090" h="47257">
                  <a:moveTo>
                    <a:pt x="18707" y="0"/>
                  </a:moveTo>
                  <a:cubicBezTo>
                    <a:pt x="24054" y="0"/>
                    <a:pt x="29578" y="2591"/>
                    <a:pt x="33452" y="6210"/>
                  </a:cubicBezTo>
                  <a:lnTo>
                    <a:pt x="26035" y="13716"/>
                  </a:lnTo>
                  <a:cubicBezTo>
                    <a:pt x="24143" y="12243"/>
                    <a:pt x="21463" y="11214"/>
                    <a:pt x="18961" y="11214"/>
                  </a:cubicBezTo>
                  <a:cubicBezTo>
                    <a:pt x="17335" y="11214"/>
                    <a:pt x="14389" y="11557"/>
                    <a:pt x="14389" y="13881"/>
                  </a:cubicBezTo>
                  <a:cubicBezTo>
                    <a:pt x="14389" y="21298"/>
                    <a:pt x="35090" y="13881"/>
                    <a:pt x="35090" y="32334"/>
                  </a:cubicBezTo>
                  <a:cubicBezTo>
                    <a:pt x="35090" y="42075"/>
                    <a:pt x="26378" y="47257"/>
                    <a:pt x="17678" y="47257"/>
                  </a:cubicBezTo>
                  <a:cubicBezTo>
                    <a:pt x="10173" y="47257"/>
                    <a:pt x="5944" y="45783"/>
                    <a:pt x="0" y="41211"/>
                  </a:cubicBezTo>
                  <a:lnTo>
                    <a:pt x="6807" y="31991"/>
                  </a:lnTo>
                  <a:cubicBezTo>
                    <a:pt x="9487" y="34658"/>
                    <a:pt x="12763" y="36043"/>
                    <a:pt x="16548" y="36043"/>
                  </a:cubicBezTo>
                  <a:cubicBezTo>
                    <a:pt x="18796" y="36043"/>
                    <a:pt x="22593" y="35700"/>
                    <a:pt x="22593" y="32512"/>
                  </a:cubicBezTo>
                  <a:cubicBezTo>
                    <a:pt x="22593" y="26391"/>
                    <a:pt x="1892" y="32512"/>
                    <a:pt x="1892" y="14491"/>
                  </a:cubicBezTo>
                  <a:cubicBezTo>
                    <a:pt x="1892" y="4572"/>
                    <a:pt x="9906" y="0"/>
                    <a:pt x="18707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Shape 25">
              <a:extLst>
                <a:ext uri="{FF2B5EF4-FFF2-40B4-BE49-F238E27FC236}">
                  <a16:creationId xmlns:a16="http://schemas.microsoft.com/office/drawing/2014/main" id="{B274C3DA-935B-60A2-6618-BB65248104BE}"/>
                </a:ext>
              </a:extLst>
            </p:cNvPr>
            <p:cNvSpPr/>
            <p:nvPr/>
          </p:nvSpPr>
          <p:spPr>
            <a:xfrm>
              <a:off x="1680067" y="945441"/>
              <a:ext cx="40348" cy="62154"/>
            </a:xfrm>
            <a:custGeom>
              <a:avLst/>
              <a:gdLst/>
              <a:ahLst/>
              <a:cxnLst/>
              <a:rect l="0" t="0" r="0" b="0"/>
              <a:pathLst>
                <a:path w="40348" h="62154">
                  <a:moveTo>
                    <a:pt x="13449" y="0"/>
                  </a:moveTo>
                  <a:lnTo>
                    <a:pt x="13449" y="19825"/>
                  </a:lnTo>
                  <a:cubicBezTo>
                    <a:pt x="16028" y="17158"/>
                    <a:pt x="20434" y="15596"/>
                    <a:pt x="24143" y="15596"/>
                  </a:cubicBezTo>
                  <a:cubicBezTo>
                    <a:pt x="36297" y="15596"/>
                    <a:pt x="40348" y="23355"/>
                    <a:pt x="40348" y="34392"/>
                  </a:cubicBezTo>
                  <a:lnTo>
                    <a:pt x="40348" y="60782"/>
                  </a:lnTo>
                  <a:lnTo>
                    <a:pt x="26899" y="62154"/>
                  </a:lnTo>
                  <a:lnTo>
                    <a:pt x="26899" y="35344"/>
                  </a:lnTo>
                  <a:cubicBezTo>
                    <a:pt x="26899" y="30175"/>
                    <a:pt x="24219" y="27673"/>
                    <a:pt x="20168" y="27673"/>
                  </a:cubicBezTo>
                  <a:cubicBezTo>
                    <a:pt x="16116" y="27673"/>
                    <a:pt x="13449" y="30175"/>
                    <a:pt x="13449" y="35344"/>
                  </a:cubicBezTo>
                  <a:lnTo>
                    <a:pt x="13449" y="60782"/>
                  </a:lnTo>
                  <a:lnTo>
                    <a:pt x="0" y="62154"/>
                  </a:lnTo>
                  <a:lnTo>
                    <a:pt x="0" y="1372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Shape 26">
              <a:extLst>
                <a:ext uri="{FF2B5EF4-FFF2-40B4-BE49-F238E27FC236}">
                  <a16:creationId xmlns:a16="http://schemas.microsoft.com/office/drawing/2014/main" id="{4D8463B6-BB73-AE96-3999-6FAE82066354}"/>
                </a:ext>
              </a:extLst>
            </p:cNvPr>
            <p:cNvSpPr/>
            <p:nvPr/>
          </p:nvSpPr>
          <p:spPr>
            <a:xfrm>
              <a:off x="1752738" y="947763"/>
              <a:ext cx="34747" cy="59830"/>
            </a:xfrm>
            <a:custGeom>
              <a:avLst/>
              <a:gdLst/>
              <a:ahLst/>
              <a:cxnLst/>
              <a:rect l="0" t="0" r="0" b="0"/>
              <a:pathLst>
                <a:path w="34747" h="59830">
                  <a:moveTo>
                    <a:pt x="0" y="0"/>
                  </a:moveTo>
                  <a:lnTo>
                    <a:pt x="31217" y="0"/>
                  </a:lnTo>
                  <a:lnTo>
                    <a:pt x="34747" y="13449"/>
                  </a:lnTo>
                  <a:lnTo>
                    <a:pt x="14656" y="13449"/>
                  </a:lnTo>
                  <a:lnTo>
                    <a:pt x="14656" y="26124"/>
                  </a:lnTo>
                  <a:lnTo>
                    <a:pt x="29235" y="26124"/>
                  </a:lnTo>
                  <a:lnTo>
                    <a:pt x="29235" y="38621"/>
                  </a:lnTo>
                  <a:lnTo>
                    <a:pt x="14656" y="38621"/>
                  </a:lnTo>
                  <a:lnTo>
                    <a:pt x="14656" y="59144"/>
                  </a:lnTo>
                  <a:lnTo>
                    <a:pt x="0" y="59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Shape 27">
              <a:extLst>
                <a:ext uri="{FF2B5EF4-FFF2-40B4-BE49-F238E27FC236}">
                  <a16:creationId xmlns:a16="http://schemas.microsoft.com/office/drawing/2014/main" id="{3A9C083F-4CD2-369A-C97F-8932E38320CF}"/>
                </a:ext>
              </a:extLst>
            </p:cNvPr>
            <p:cNvSpPr/>
            <p:nvPr/>
          </p:nvSpPr>
          <p:spPr>
            <a:xfrm>
              <a:off x="1787738" y="977686"/>
              <a:ext cx="19190" cy="30607"/>
            </a:xfrm>
            <a:custGeom>
              <a:avLst/>
              <a:gdLst/>
              <a:ahLst/>
              <a:cxnLst/>
              <a:rect l="0" t="0" r="0" b="0"/>
              <a:pathLst>
                <a:path w="19190" h="30607">
                  <a:moveTo>
                    <a:pt x="15862" y="0"/>
                  </a:moveTo>
                  <a:lnTo>
                    <a:pt x="19190" y="1115"/>
                  </a:lnTo>
                  <a:lnTo>
                    <a:pt x="19190" y="8643"/>
                  </a:lnTo>
                  <a:lnTo>
                    <a:pt x="12510" y="14389"/>
                  </a:lnTo>
                  <a:lnTo>
                    <a:pt x="19190" y="20223"/>
                  </a:lnTo>
                  <a:lnTo>
                    <a:pt x="19190" y="28878"/>
                  </a:lnTo>
                  <a:lnTo>
                    <a:pt x="15443" y="30607"/>
                  </a:lnTo>
                  <a:cubicBezTo>
                    <a:pt x="5436" y="30607"/>
                    <a:pt x="0" y="24054"/>
                    <a:pt x="0" y="14567"/>
                  </a:cubicBezTo>
                  <a:cubicBezTo>
                    <a:pt x="0" y="5601"/>
                    <a:pt x="7328" y="0"/>
                    <a:pt x="15862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Shape 28">
              <a:extLst>
                <a:ext uri="{FF2B5EF4-FFF2-40B4-BE49-F238E27FC236}">
                  <a16:creationId xmlns:a16="http://schemas.microsoft.com/office/drawing/2014/main" id="{45C423A9-7CE5-4B5A-EEF9-34C49370BE83}"/>
                </a:ext>
              </a:extLst>
            </p:cNvPr>
            <p:cNvSpPr/>
            <p:nvPr/>
          </p:nvSpPr>
          <p:spPr>
            <a:xfrm>
              <a:off x="1793428" y="961128"/>
              <a:ext cx="13500" cy="13802"/>
            </a:xfrm>
            <a:custGeom>
              <a:avLst/>
              <a:gdLst/>
              <a:ahLst/>
              <a:cxnLst/>
              <a:rect l="0" t="0" r="0" b="0"/>
              <a:pathLst>
                <a:path w="13500" h="13802">
                  <a:moveTo>
                    <a:pt x="13500" y="0"/>
                  </a:moveTo>
                  <a:lnTo>
                    <a:pt x="13500" y="11527"/>
                  </a:lnTo>
                  <a:lnTo>
                    <a:pt x="11646" y="11122"/>
                  </a:lnTo>
                  <a:cubicBezTo>
                    <a:pt x="7683" y="11122"/>
                    <a:pt x="3632" y="12151"/>
                    <a:pt x="0" y="13802"/>
                  </a:cubicBezTo>
                  <a:lnTo>
                    <a:pt x="1905" y="1902"/>
                  </a:lnTo>
                  <a:lnTo>
                    <a:pt x="1350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29">
              <a:extLst>
                <a:ext uri="{FF2B5EF4-FFF2-40B4-BE49-F238E27FC236}">
                  <a16:creationId xmlns:a16="http://schemas.microsoft.com/office/drawing/2014/main" id="{51B53419-BE67-445E-7E38-36DF31C8D90D}"/>
                </a:ext>
              </a:extLst>
            </p:cNvPr>
            <p:cNvSpPr/>
            <p:nvPr/>
          </p:nvSpPr>
          <p:spPr>
            <a:xfrm>
              <a:off x="1806928" y="961036"/>
              <a:ext cx="19177" cy="46558"/>
            </a:xfrm>
            <a:custGeom>
              <a:avLst/>
              <a:gdLst/>
              <a:ahLst/>
              <a:cxnLst/>
              <a:rect l="0" t="0" r="0" b="0"/>
              <a:pathLst>
                <a:path w="19177" h="46558">
                  <a:moveTo>
                    <a:pt x="559" y="0"/>
                  </a:moveTo>
                  <a:cubicBezTo>
                    <a:pt x="11595" y="0"/>
                    <a:pt x="19177" y="4572"/>
                    <a:pt x="19177" y="15519"/>
                  </a:cubicBezTo>
                  <a:lnTo>
                    <a:pt x="19177" y="45187"/>
                  </a:lnTo>
                  <a:lnTo>
                    <a:pt x="7455" y="46558"/>
                  </a:lnTo>
                  <a:lnTo>
                    <a:pt x="7455" y="42164"/>
                  </a:lnTo>
                  <a:lnTo>
                    <a:pt x="7290" y="42164"/>
                  </a:lnTo>
                  <a:lnTo>
                    <a:pt x="0" y="45528"/>
                  </a:lnTo>
                  <a:lnTo>
                    <a:pt x="0" y="36873"/>
                  </a:lnTo>
                  <a:lnTo>
                    <a:pt x="38" y="36906"/>
                  </a:lnTo>
                  <a:cubicBezTo>
                    <a:pt x="3658" y="36906"/>
                    <a:pt x="6680" y="34747"/>
                    <a:pt x="6680" y="31039"/>
                  </a:cubicBezTo>
                  <a:cubicBezTo>
                    <a:pt x="6680" y="27419"/>
                    <a:pt x="3658" y="25260"/>
                    <a:pt x="38" y="25260"/>
                  </a:cubicBezTo>
                  <a:lnTo>
                    <a:pt x="0" y="25293"/>
                  </a:lnTo>
                  <a:lnTo>
                    <a:pt x="0" y="17764"/>
                  </a:lnTo>
                  <a:lnTo>
                    <a:pt x="6680" y="20002"/>
                  </a:lnTo>
                  <a:cubicBezTo>
                    <a:pt x="6769" y="19571"/>
                    <a:pt x="6769" y="19152"/>
                    <a:pt x="6769" y="18631"/>
                  </a:cubicBezTo>
                  <a:cubicBezTo>
                    <a:pt x="6769" y="15570"/>
                    <a:pt x="6058" y="13716"/>
                    <a:pt x="4625" y="12627"/>
                  </a:cubicBezTo>
                  <a:lnTo>
                    <a:pt x="0" y="11618"/>
                  </a:lnTo>
                  <a:lnTo>
                    <a:pt x="0" y="92"/>
                  </a:lnTo>
                  <a:lnTo>
                    <a:pt x="55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30">
              <a:extLst>
                <a:ext uri="{FF2B5EF4-FFF2-40B4-BE49-F238E27FC236}">
                  <a16:creationId xmlns:a16="http://schemas.microsoft.com/office/drawing/2014/main" id="{B4CB4BD2-745C-D99A-4AC5-3906913D2B8B}"/>
                </a:ext>
              </a:extLst>
            </p:cNvPr>
            <p:cNvSpPr/>
            <p:nvPr/>
          </p:nvSpPr>
          <p:spPr>
            <a:xfrm>
              <a:off x="1833004" y="961036"/>
              <a:ext cx="60173" cy="46558"/>
            </a:xfrm>
            <a:custGeom>
              <a:avLst/>
              <a:gdLst/>
              <a:ahLst/>
              <a:cxnLst/>
              <a:rect l="0" t="0" r="0" b="0"/>
              <a:pathLst>
                <a:path w="60173" h="46558">
                  <a:moveTo>
                    <a:pt x="12243" y="0"/>
                  </a:moveTo>
                  <a:lnTo>
                    <a:pt x="12243" y="7074"/>
                  </a:lnTo>
                  <a:lnTo>
                    <a:pt x="12408" y="7074"/>
                  </a:lnTo>
                  <a:cubicBezTo>
                    <a:pt x="13881" y="2857"/>
                    <a:pt x="17678" y="0"/>
                    <a:pt x="22504" y="0"/>
                  </a:cubicBezTo>
                  <a:cubicBezTo>
                    <a:pt x="26645" y="0"/>
                    <a:pt x="30429" y="1994"/>
                    <a:pt x="32766" y="5347"/>
                  </a:cubicBezTo>
                  <a:cubicBezTo>
                    <a:pt x="35611" y="1816"/>
                    <a:pt x="40094" y="0"/>
                    <a:pt x="44577" y="0"/>
                  </a:cubicBezTo>
                  <a:cubicBezTo>
                    <a:pt x="58026" y="0"/>
                    <a:pt x="60173" y="10262"/>
                    <a:pt x="60173" y="20955"/>
                  </a:cubicBezTo>
                  <a:lnTo>
                    <a:pt x="60173" y="45187"/>
                  </a:lnTo>
                  <a:lnTo>
                    <a:pt x="46723" y="46558"/>
                  </a:lnTo>
                  <a:lnTo>
                    <a:pt x="46723" y="19139"/>
                  </a:lnTo>
                  <a:cubicBezTo>
                    <a:pt x="46723" y="14148"/>
                    <a:pt x="44831" y="12078"/>
                    <a:pt x="41821" y="12078"/>
                  </a:cubicBezTo>
                  <a:cubicBezTo>
                    <a:pt x="39230" y="12078"/>
                    <a:pt x="36817" y="14834"/>
                    <a:pt x="36817" y="19139"/>
                  </a:cubicBezTo>
                  <a:lnTo>
                    <a:pt x="36817" y="45187"/>
                  </a:lnTo>
                  <a:lnTo>
                    <a:pt x="23368" y="46558"/>
                  </a:lnTo>
                  <a:lnTo>
                    <a:pt x="23368" y="19139"/>
                  </a:lnTo>
                  <a:cubicBezTo>
                    <a:pt x="23368" y="14834"/>
                    <a:pt x="21895" y="12078"/>
                    <a:pt x="18453" y="12078"/>
                  </a:cubicBezTo>
                  <a:cubicBezTo>
                    <a:pt x="15862" y="12078"/>
                    <a:pt x="13449" y="14834"/>
                    <a:pt x="13449" y="19139"/>
                  </a:cubicBezTo>
                  <a:lnTo>
                    <a:pt x="13449" y="45187"/>
                  </a:lnTo>
                  <a:lnTo>
                    <a:pt x="0" y="46558"/>
                  </a:lnTo>
                  <a:lnTo>
                    <a:pt x="0" y="1384"/>
                  </a:lnTo>
                  <a:lnTo>
                    <a:pt x="12243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31">
              <a:extLst>
                <a:ext uri="{FF2B5EF4-FFF2-40B4-BE49-F238E27FC236}">
                  <a16:creationId xmlns:a16="http://schemas.microsoft.com/office/drawing/2014/main" id="{00E76C94-53A7-A782-CBA8-2C2C372F8B75}"/>
                </a:ext>
              </a:extLst>
            </p:cNvPr>
            <p:cNvSpPr/>
            <p:nvPr/>
          </p:nvSpPr>
          <p:spPr>
            <a:xfrm>
              <a:off x="1901888" y="961730"/>
              <a:ext cx="13449" cy="45872"/>
            </a:xfrm>
            <a:custGeom>
              <a:avLst/>
              <a:gdLst/>
              <a:ahLst/>
              <a:cxnLst/>
              <a:rect l="0" t="0" r="0" b="0"/>
              <a:pathLst>
                <a:path w="13449" h="45872">
                  <a:moveTo>
                    <a:pt x="13449" y="0"/>
                  </a:moveTo>
                  <a:lnTo>
                    <a:pt x="13449" y="44488"/>
                  </a:lnTo>
                  <a:lnTo>
                    <a:pt x="0" y="45872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32">
              <a:extLst>
                <a:ext uri="{FF2B5EF4-FFF2-40B4-BE49-F238E27FC236}">
                  <a16:creationId xmlns:a16="http://schemas.microsoft.com/office/drawing/2014/main" id="{B6C2247B-40A2-22AC-2BFE-E52A4A507001}"/>
                </a:ext>
              </a:extLst>
            </p:cNvPr>
            <p:cNvSpPr/>
            <p:nvPr/>
          </p:nvSpPr>
          <p:spPr>
            <a:xfrm>
              <a:off x="1898955" y="943023"/>
              <a:ext cx="18377" cy="15685"/>
            </a:xfrm>
            <a:custGeom>
              <a:avLst/>
              <a:gdLst/>
              <a:ahLst/>
              <a:cxnLst/>
              <a:rect l="0" t="0" r="0" b="0"/>
              <a:pathLst>
                <a:path w="18377" h="15685">
                  <a:moveTo>
                    <a:pt x="8445" y="0"/>
                  </a:moveTo>
                  <a:lnTo>
                    <a:pt x="18377" y="7239"/>
                  </a:lnTo>
                  <a:lnTo>
                    <a:pt x="9753" y="15685"/>
                  </a:lnTo>
                  <a:lnTo>
                    <a:pt x="0" y="8623"/>
                  </a:lnTo>
                  <a:lnTo>
                    <a:pt x="8445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33">
              <a:extLst>
                <a:ext uri="{FF2B5EF4-FFF2-40B4-BE49-F238E27FC236}">
                  <a16:creationId xmlns:a16="http://schemas.microsoft.com/office/drawing/2014/main" id="{A90469C9-6792-1508-D21F-7B23B565B19E}"/>
                </a:ext>
              </a:extLst>
            </p:cNvPr>
            <p:cNvSpPr/>
            <p:nvPr/>
          </p:nvSpPr>
          <p:spPr>
            <a:xfrm>
              <a:off x="1925856" y="945436"/>
              <a:ext cx="13449" cy="62166"/>
            </a:xfrm>
            <a:custGeom>
              <a:avLst/>
              <a:gdLst/>
              <a:ahLst/>
              <a:cxnLst/>
              <a:rect l="0" t="0" r="0" b="0"/>
              <a:pathLst>
                <a:path w="13449" h="62166">
                  <a:moveTo>
                    <a:pt x="13449" y="0"/>
                  </a:moveTo>
                  <a:lnTo>
                    <a:pt x="13449" y="60782"/>
                  </a:lnTo>
                  <a:lnTo>
                    <a:pt x="0" y="62166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Shape 34">
              <a:extLst>
                <a:ext uri="{FF2B5EF4-FFF2-40B4-BE49-F238E27FC236}">
                  <a16:creationId xmlns:a16="http://schemas.microsoft.com/office/drawing/2014/main" id="{38B1FC97-46C5-794A-6C4D-1034A0B23944}"/>
                </a:ext>
              </a:extLst>
            </p:cNvPr>
            <p:cNvSpPr/>
            <p:nvPr/>
          </p:nvSpPr>
          <p:spPr>
            <a:xfrm>
              <a:off x="1942245" y="961046"/>
              <a:ext cx="47498" cy="61722"/>
            </a:xfrm>
            <a:custGeom>
              <a:avLst/>
              <a:gdLst/>
              <a:ahLst/>
              <a:cxnLst/>
              <a:rect l="0" t="0" r="0" b="0"/>
              <a:pathLst>
                <a:path w="47498" h="61722">
                  <a:moveTo>
                    <a:pt x="13094" y="0"/>
                  </a:moveTo>
                  <a:lnTo>
                    <a:pt x="23876" y="26378"/>
                  </a:lnTo>
                  <a:lnTo>
                    <a:pt x="34557" y="0"/>
                  </a:lnTo>
                  <a:lnTo>
                    <a:pt x="47498" y="3277"/>
                  </a:lnTo>
                  <a:lnTo>
                    <a:pt x="21374" y="61722"/>
                  </a:lnTo>
                  <a:lnTo>
                    <a:pt x="7328" y="60350"/>
                  </a:lnTo>
                  <a:lnTo>
                    <a:pt x="16891" y="41123"/>
                  </a:lnTo>
                  <a:lnTo>
                    <a:pt x="0" y="3188"/>
                  </a:lnTo>
                  <a:lnTo>
                    <a:pt x="13094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Shape 35">
              <a:extLst>
                <a:ext uri="{FF2B5EF4-FFF2-40B4-BE49-F238E27FC236}">
                  <a16:creationId xmlns:a16="http://schemas.microsoft.com/office/drawing/2014/main" id="{CF9B2F18-1E75-BC8D-779D-1DB2E3825DB6}"/>
                </a:ext>
              </a:extLst>
            </p:cNvPr>
            <p:cNvSpPr/>
            <p:nvPr/>
          </p:nvSpPr>
          <p:spPr>
            <a:xfrm>
              <a:off x="2012931" y="977686"/>
              <a:ext cx="19184" cy="30607"/>
            </a:xfrm>
            <a:custGeom>
              <a:avLst/>
              <a:gdLst/>
              <a:ahLst/>
              <a:cxnLst/>
              <a:rect l="0" t="0" r="0" b="0"/>
              <a:pathLst>
                <a:path w="19184" h="30607">
                  <a:moveTo>
                    <a:pt x="15862" y="0"/>
                  </a:moveTo>
                  <a:lnTo>
                    <a:pt x="19184" y="1114"/>
                  </a:lnTo>
                  <a:lnTo>
                    <a:pt x="19184" y="8649"/>
                  </a:lnTo>
                  <a:lnTo>
                    <a:pt x="12510" y="14389"/>
                  </a:lnTo>
                  <a:lnTo>
                    <a:pt x="19184" y="20218"/>
                  </a:lnTo>
                  <a:lnTo>
                    <a:pt x="19184" y="28875"/>
                  </a:lnTo>
                  <a:lnTo>
                    <a:pt x="15431" y="30607"/>
                  </a:lnTo>
                  <a:cubicBezTo>
                    <a:pt x="5436" y="30607"/>
                    <a:pt x="0" y="24054"/>
                    <a:pt x="0" y="14567"/>
                  </a:cubicBezTo>
                  <a:cubicBezTo>
                    <a:pt x="0" y="5601"/>
                    <a:pt x="7328" y="0"/>
                    <a:pt x="15862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Shape 36">
              <a:extLst>
                <a:ext uri="{FF2B5EF4-FFF2-40B4-BE49-F238E27FC236}">
                  <a16:creationId xmlns:a16="http://schemas.microsoft.com/office/drawing/2014/main" id="{EF66365B-5ECB-44BE-5D20-C304C46DCE64}"/>
                </a:ext>
              </a:extLst>
            </p:cNvPr>
            <p:cNvSpPr/>
            <p:nvPr/>
          </p:nvSpPr>
          <p:spPr>
            <a:xfrm>
              <a:off x="2018621" y="961129"/>
              <a:ext cx="13494" cy="13801"/>
            </a:xfrm>
            <a:custGeom>
              <a:avLst/>
              <a:gdLst/>
              <a:ahLst/>
              <a:cxnLst/>
              <a:rect l="0" t="0" r="0" b="0"/>
              <a:pathLst>
                <a:path w="13494" h="13801">
                  <a:moveTo>
                    <a:pt x="13494" y="0"/>
                  </a:moveTo>
                  <a:lnTo>
                    <a:pt x="13494" y="11527"/>
                  </a:lnTo>
                  <a:lnTo>
                    <a:pt x="11633" y="11121"/>
                  </a:lnTo>
                  <a:cubicBezTo>
                    <a:pt x="7683" y="11121"/>
                    <a:pt x="3619" y="12150"/>
                    <a:pt x="0" y="13801"/>
                  </a:cubicBezTo>
                  <a:lnTo>
                    <a:pt x="1905" y="1901"/>
                  </a:lnTo>
                  <a:lnTo>
                    <a:pt x="13494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Shape 37">
              <a:extLst>
                <a:ext uri="{FF2B5EF4-FFF2-40B4-BE49-F238E27FC236}">
                  <a16:creationId xmlns:a16="http://schemas.microsoft.com/office/drawing/2014/main" id="{F7003BA9-237D-6E9A-54C2-3623DD161933}"/>
                </a:ext>
              </a:extLst>
            </p:cNvPr>
            <p:cNvSpPr/>
            <p:nvPr/>
          </p:nvSpPr>
          <p:spPr>
            <a:xfrm>
              <a:off x="2032114" y="961036"/>
              <a:ext cx="19183" cy="46558"/>
            </a:xfrm>
            <a:custGeom>
              <a:avLst/>
              <a:gdLst/>
              <a:ahLst/>
              <a:cxnLst/>
              <a:rect l="0" t="0" r="0" b="0"/>
              <a:pathLst>
                <a:path w="19183" h="46558">
                  <a:moveTo>
                    <a:pt x="565" y="0"/>
                  </a:moveTo>
                  <a:cubicBezTo>
                    <a:pt x="11589" y="0"/>
                    <a:pt x="19183" y="4572"/>
                    <a:pt x="19183" y="15519"/>
                  </a:cubicBezTo>
                  <a:lnTo>
                    <a:pt x="19183" y="45187"/>
                  </a:lnTo>
                  <a:lnTo>
                    <a:pt x="7461" y="46558"/>
                  </a:lnTo>
                  <a:lnTo>
                    <a:pt x="7461" y="42164"/>
                  </a:lnTo>
                  <a:lnTo>
                    <a:pt x="7283" y="42164"/>
                  </a:lnTo>
                  <a:lnTo>
                    <a:pt x="0" y="45525"/>
                  </a:lnTo>
                  <a:lnTo>
                    <a:pt x="0" y="36867"/>
                  </a:lnTo>
                  <a:lnTo>
                    <a:pt x="44" y="36906"/>
                  </a:lnTo>
                  <a:cubicBezTo>
                    <a:pt x="3664" y="36906"/>
                    <a:pt x="6674" y="34747"/>
                    <a:pt x="6674" y="31039"/>
                  </a:cubicBezTo>
                  <a:cubicBezTo>
                    <a:pt x="6674" y="27419"/>
                    <a:pt x="3664" y="25260"/>
                    <a:pt x="44" y="25260"/>
                  </a:cubicBezTo>
                  <a:lnTo>
                    <a:pt x="0" y="25298"/>
                  </a:lnTo>
                  <a:lnTo>
                    <a:pt x="0" y="17764"/>
                  </a:lnTo>
                  <a:lnTo>
                    <a:pt x="6674" y="20002"/>
                  </a:lnTo>
                  <a:cubicBezTo>
                    <a:pt x="6775" y="19571"/>
                    <a:pt x="6775" y="19152"/>
                    <a:pt x="6775" y="18631"/>
                  </a:cubicBezTo>
                  <a:cubicBezTo>
                    <a:pt x="6775" y="15570"/>
                    <a:pt x="6061" y="13716"/>
                    <a:pt x="4624" y="12627"/>
                  </a:cubicBezTo>
                  <a:lnTo>
                    <a:pt x="0" y="11619"/>
                  </a:lnTo>
                  <a:lnTo>
                    <a:pt x="0" y="9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Shape 38">
              <a:extLst>
                <a:ext uri="{FF2B5EF4-FFF2-40B4-BE49-F238E27FC236}">
                  <a16:creationId xmlns:a16="http://schemas.microsoft.com/office/drawing/2014/main" id="{4B349F52-9526-2FB6-35C1-64A019B78CA6}"/>
                </a:ext>
              </a:extLst>
            </p:cNvPr>
            <p:cNvSpPr/>
            <p:nvPr/>
          </p:nvSpPr>
          <p:spPr>
            <a:xfrm>
              <a:off x="2058544" y="961035"/>
              <a:ext cx="40348" cy="46558"/>
            </a:xfrm>
            <a:custGeom>
              <a:avLst/>
              <a:gdLst/>
              <a:ahLst/>
              <a:cxnLst/>
              <a:rect l="0" t="0" r="0" b="0"/>
              <a:pathLst>
                <a:path w="40348" h="46558">
                  <a:moveTo>
                    <a:pt x="12408" y="0"/>
                  </a:moveTo>
                  <a:lnTo>
                    <a:pt x="12408" y="6731"/>
                  </a:lnTo>
                  <a:lnTo>
                    <a:pt x="12586" y="6731"/>
                  </a:lnTo>
                  <a:cubicBezTo>
                    <a:pt x="16028" y="1562"/>
                    <a:pt x="20422" y="0"/>
                    <a:pt x="24130" y="0"/>
                  </a:cubicBezTo>
                  <a:cubicBezTo>
                    <a:pt x="36297" y="0"/>
                    <a:pt x="40348" y="7772"/>
                    <a:pt x="40348" y="18796"/>
                  </a:cubicBezTo>
                  <a:lnTo>
                    <a:pt x="40348" y="45187"/>
                  </a:lnTo>
                  <a:lnTo>
                    <a:pt x="26899" y="46558"/>
                  </a:lnTo>
                  <a:lnTo>
                    <a:pt x="26899" y="19749"/>
                  </a:lnTo>
                  <a:cubicBezTo>
                    <a:pt x="26899" y="14580"/>
                    <a:pt x="24219" y="12078"/>
                    <a:pt x="20168" y="12078"/>
                  </a:cubicBezTo>
                  <a:cubicBezTo>
                    <a:pt x="16116" y="12078"/>
                    <a:pt x="13437" y="14580"/>
                    <a:pt x="13437" y="19749"/>
                  </a:cubicBezTo>
                  <a:lnTo>
                    <a:pt x="13437" y="45187"/>
                  </a:lnTo>
                  <a:lnTo>
                    <a:pt x="0" y="46558"/>
                  </a:lnTo>
                  <a:lnTo>
                    <a:pt x="0" y="1384"/>
                  </a:lnTo>
                  <a:lnTo>
                    <a:pt x="12408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Shape 39">
              <a:extLst>
                <a:ext uri="{FF2B5EF4-FFF2-40B4-BE49-F238E27FC236}">
                  <a16:creationId xmlns:a16="http://schemas.microsoft.com/office/drawing/2014/main" id="{054588EE-E9E6-A437-8334-01F08A026E47}"/>
                </a:ext>
              </a:extLst>
            </p:cNvPr>
            <p:cNvSpPr/>
            <p:nvPr/>
          </p:nvSpPr>
          <p:spPr>
            <a:xfrm>
              <a:off x="2104400" y="961039"/>
              <a:ext cx="24232" cy="47244"/>
            </a:xfrm>
            <a:custGeom>
              <a:avLst/>
              <a:gdLst/>
              <a:ahLst/>
              <a:cxnLst/>
              <a:rect l="0" t="0" r="0" b="0"/>
              <a:pathLst>
                <a:path w="24232" h="47244">
                  <a:moveTo>
                    <a:pt x="22593" y="0"/>
                  </a:moveTo>
                  <a:lnTo>
                    <a:pt x="24232" y="617"/>
                  </a:lnTo>
                  <a:lnTo>
                    <a:pt x="24232" y="12078"/>
                  </a:lnTo>
                  <a:cubicBezTo>
                    <a:pt x="18186" y="12078"/>
                    <a:pt x="13462" y="17424"/>
                    <a:pt x="13462" y="23622"/>
                  </a:cubicBezTo>
                  <a:cubicBezTo>
                    <a:pt x="13462" y="29832"/>
                    <a:pt x="18186" y="35179"/>
                    <a:pt x="24232" y="35179"/>
                  </a:cubicBezTo>
                  <a:lnTo>
                    <a:pt x="24232" y="46414"/>
                  </a:lnTo>
                  <a:lnTo>
                    <a:pt x="22593" y="47244"/>
                  </a:lnTo>
                  <a:cubicBezTo>
                    <a:pt x="9919" y="47244"/>
                    <a:pt x="0" y="36906"/>
                    <a:pt x="0" y="24232"/>
                  </a:cubicBezTo>
                  <a:cubicBezTo>
                    <a:pt x="0" y="11379"/>
                    <a:pt x="9411" y="0"/>
                    <a:pt x="22593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Shape 40">
              <a:extLst>
                <a:ext uri="{FF2B5EF4-FFF2-40B4-BE49-F238E27FC236}">
                  <a16:creationId xmlns:a16="http://schemas.microsoft.com/office/drawing/2014/main" id="{F233A7E4-0ADC-BF67-86C8-C297C02D2A95}"/>
                </a:ext>
              </a:extLst>
            </p:cNvPr>
            <p:cNvSpPr/>
            <p:nvPr/>
          </p:nvSpPr>
          <p:spPr>
            <a:xfrm>
              <a:off x="2128632" y="945431"/>
              <a:ext cx="23711" cy="62852"/>
            </a:xfrm>
            <a:custGeom>
              <a:avLst/>
              <a:gdLst/>
              <a:ahLst/>
              <a:cxnLst/>
              <a:rect l="0" t="0" r="0" b="0"/>
              <a:pathLst>
                <a:path w="23711" h="62852">
                  <a:moveTo>
                    <a:pt x="23711" y="0"/>
                  </a:moveTo>
                  <a:lnTo>
                    <a:pt x="23711" y="61481"/>
                  </a:lnTo>
                  <a:lnTo>
                    <a:pt x="11113" y="62852"/>
                  </a:lnTo>
                  <a:lnTo>
                    <a:pt x="11113" y="56477"/>
                  </a:lnTo>
                  <a:lnTo>
                    <a:pt x="10947" y="56477"/>
                  </a:lnTo>
                  <a:lnTo>
                    <a:pt x="0" y="62022"/>
                  </a:lnTo>
                  <a:lnTo>
                    <a:pt x="0" y="50787"/>
                  </a:lnTo>
                  <a:cubicBezTo>
                    <a:pt x="6033" y="50787"/>
                    <a:pt x="10770" y="45441"/>
                    <a:pt x="10770" y="39230"/>
                  </a:cubicBezTo>
                  <a:cubicBezTo>
                    <a:pt x="10770" y="33033"/>
                    <a:pt x="6033" y="27686"/>
                    <a:pt x="0" y="27686"/>
                  </a:cubicBezTo>
                  <a:lnTo>
                    <a:pt x="0" y="16226"/>
                  </a:lnTo>
                  <a:lnTo>
                    <a:pt x="10262" y="20091"/>
                  </a:lnTo>
                  <a:lnTo>
                    <a:pt x="10262" y="1384"/>
                  </a:lnTo>
                  <a:lnTo>
                    <a:pt x="23711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Shape 41">
              <a:extLst>
                <a:ext uri="{FF2B5EF4-FFF2-40B4-BE49-F238E27FC236}">
                  <a16:creationId xmlns:a16="http://schemas.microsoft.com/office/drawing/2014/main" id="{3167E972-A644-4434-3B0E-6E9E2BD60AE4}"/>
                </a:ext>
              </a:extLst>
            </p:cNvPr>
            <p:cNvSpPr/>
            <p:nvPr/>
          </p:nvSpPr>
          <p:spPr>
            <a:xfrm>
              <a:off x="2181301" y="946381"/>
              <a:ext cx="42850" cy="61913"/>
            </a:xfrm>
            <a:custGeom>
              <a:avLst/>
              <a:gdLst/>
              <a:ahLst/>
              <a:cxnLst/>
              <a:rect l="0" t="0" r="0" b="0"/>
              <a:pathLst>
                <a:path w="42850" h="61913">
                  <a:moveTo>
                    <a:pt x="30607" y="0"/>
                  </a:moveTo>
                  <a:cubicBezTo>
                    <a:pt x="33884" y="0"/>
                    <a:pt x="37338" y="521"/>
                    <a:pt x="40272" y="1905"/>
                  </a:cubicBezTo>
                  <a:lnTo>
                    <a:pt x="42507" y="17678"/>
                  </a:lnTo>
                  <a:cubicBezTo>
                    <a:pt x="39319" y="15430"/>
                    <a:pt x="35700" y="13449"/>
                    <a:pt x="31737" y="13449"/>
                  </a:cubicBezTo>
                  <a:cubicBezTo>
                    <a:pt x="21730" y="13449"/>
                    <a:pt x="14656" y="20612"/>
                    <a:pt x="14656" y="30785"/>
                  </a:cubicBezTo>
                  <a:cubicBezTo>
                    <a:pt x="14656" y="41046"/>
                    <a:pt x="21298" y="48463"/>
                    <a:pt x="31737" y="48463"/>
                  </a:cubicBezTo>
                  <a:cubicBezTo>
                    <a:pt x="35700" y="48463"/>
                    <a:pt x="39751" y="46304"/>
                    <a:pt x="42850" y="44056"/>
                  </a:cubicBezTo>
                  <a:lnTo>
                    <a:pt x="41046" y="59754"/>
                  </a:lnTo>
                  <a:cubicBezTo>
                    <a:pt x="38633" y="61049"/>
                    <a:pt x="33363" y="61913"/>
                    <a:pt x="30696" y="61913"/>
                  </a:cubicBezTo>
                  <a:cubicBezTo>
                    <a:pt x="12675" y="61913"/>
                    <a:pt x="0" y="49492"/>
                    <a:pt x="0" y="31128"/>
                  </a:cubicBezTo>
                  <a:cubicBezTo>
                    <a:pt x="0" y="13449"/>
                    <a:pt x="12675" y="0"/>
                    <a:pt x="30607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Shape 42">
              <a:extLst>
                <a:ext uri="{FF2B5EF4-FFF2-40B4-BE49-F238E27FC236}">
                  <a16:creationId xmlns:a16="http://schemas.microsoft.com/office/drawing/2014/main" id="{9205B2D6-0F5D-9FDF-AEC7-B6804B129A60}"/>
                </a:ext>
              </a:extLst>
            </p:cNvPr>
            <p:cNvSpPr/>
            <p:nvPr/>
          </p:nvSpPr>
          <p:spPr>
            <a:xfrm>
              <a:off x="2231048" y="945441"/>
              <a:ext cx="40348" cy="62154"/>
            </a:xfrm>
            <a:custGeom>
              <a:avLst/>
              <a:gdLst/>
              <a:ahLst/>
              <a:cxnLst/>
              <a:rect l="0" t="0" r="0" b="0"/>
              <a:pathLst>
                <a:path w="40348" h="62154">
                  <a:moveTo>
                    <a:pt x="13449" y="0"/>
                  </a:moveTo>
                  <a:lnTo>
                    <a:pt x="13449" y="19825"/>
                  </a:lnTo>
                  <a:cubicBezTo>
                    <a:pt x="16028" y="17158"/>
                    <a:pt x="20434" y="15596"/>
                    <a:pt x="24143" y="15596"/>
                  </a:cubicBezTo>
                  <a:cubicBezTo>
                    <a:pt x="36297" y="15596"/>
                    <a:pt x="40348" y="23355"/>
                    <a:pt x="40348" y="34392"/>
                  </a:cubicBezTo>
                  <a:lnTo>
                    <a:pt x="40348" y="60782"/>
                  </a:lnTo>
                  <a:lnTo>
                    <a:pt x="26899" y="62154"/>
                  </a:lnTo>
                  <a:lnTo>
                    <a:pt x="26899" y="35344"/>
                  </a:lnTo>
                  <a:cubicBezTo>
                    <a:pt x="26899" y="30175"/>
                    <a:pt x="24219" y="27673"/>
                    <a:pt x="20180" y="27673"/>
                  </a:cubicBezTo>
                  <a:cubicBezTo>
                    <a:pt x="16129" y="27673"/>
                    <a:pt x="13449" y="30175"/>
                    <a:pt x="13449" y="35344"/>
                  </a:cubicBezTo>
                  <a:lnTo>
                    <a:pt x="13449" y="60782"/>
                  </a:lnTo>
                  <a:lnTo>
                    <a:pt x="0" y="62154"/>
                  </a:lnTo>
                  <a:lnTo>
                    <a:pt x="0" y="1372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Shape 43">
              <a:extLst>
                <a:ext uri="{FF2B5EF4-FFF2-40B4-BE49-F238E27FC236}">
                  <a16:creationId xmlns:a16="http://schemas.microsoft.com/office/drawing/2014/main" id="{734A5070-63AC-023A-3E69-EC8BC9DE1BB8}"/>
                </a:ext>
              </a:extLst>
            </p:cNvPr>
            <p:cNvSpPr/>
            <p:nvPr/>
          </p:nvSpPr>
          <p:spPr>
            <a:xfrm>
              <a:off x="2280449" y="961730"/>
              <a:ext cx="13449" cy="45872"/>
            </a:xfrm>
            <a:custGeom>
              <a:avLst/>
              <a:gdLst/>
              <a:ahLst/>
              <a:cxnLst/>
              <a:rect l="0" t="0" r="0" b="0"/>
              <a:pathLst>
                <a:path w="13449" h="45872">
                  <a:moveTo>
                    <a:pt x="13449" y="0"/>
                  </a:moveTo>
                  <a:lnTo>
                    <a:pt x="13449" y="44488"/>
                  </a:lnTo>
                  <a:lnTo>
                    <a:pt x="0" y="45872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Shape 44">
              <a:extLst>
                <a:ext uri="{FF2B5EF4-FFF2-40B4-BE49-F238E27FC236}">
                  <a16:creationId xmlns:a16="http://schemas.microsoft.com/office/drawing/2014/main" id="{D9280727-5B09-4B6C-5F31-04945F51E2A4}"/>
                </a:ext>
              </a:extLst>
            </p:cNvPr>
            <p:cNvSpPr/>
            <p:nvPr/>
          </p:nvSpPr>
          <p:spPr>
            <a:xfrm>
              <a:off x="2277515" y="943023"/>
              <a:ext cx="18364" cy="15685"/>
            </a:xfrm>
            <a:custGeom>
              <a:avLst/>
              <a:gdLst/>
              <a:ahLst/>
              <a:cxnLst/>
              <a:rect l="0" t="0" r="0" b="0"/>
              <a:pathLst>
                <a:path w="18364" h="15685">
                  <a:moveTo>
                    <a:pt x="8458" y="0"/>
                  </a:moveTo>
                  <a:lnTo>
                    <a:pt x="18364" y="7239"/>
                  </a:lnTo>
                  <a:lnTo>
                    <a:pt x="9741" y="15685"/>
                  </a:lnTo>
                  <a:lnTo>
                    <a:pt x="0" y="8623"/>
                  </a:lnTo>
                  <a:lnTo>
                    <a:pt x="8458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Shape 45">
              <a:extLst>
                <a:ext uri="{FF2B5EF4-FFF2-40B4-BE49-F238E27FC236}">
                  <a16:creationId xmlns:a16="http://schemas.microsoft.com/office/drawing/2014/main" id="{3197D4B6-6E0B-2021-A997-1FD2AF9B8E37}"/>
                </a:ext>
              </a:extLst>
            </p:cNvPr>
            <p:cNvSpPr/>
            <p:nvPr/>
          </p:nvSpPr>
          <p:spPr>
            <a:xfrm>
              <a:off x="2304416" y="945436"/>
              <a:ext cx="13449" cy="62166"/>
            </a:xfrm>
            <a:custGeom>
              <a:avLst/>
              <a:gdLst/>
              <a:ahLst/>
              <a:cxnLst/>
              <a:rect l="0" t="0" r="0" b="0"/>
              <a:pathLst>
                <a:path w="13449" h="62166">
                  <a:moveTo>
                    <a:pt x="13449" y="0"/>
                  </a:moveTo>
                  <a:lnTo>
                    <a:pt x="13449" y="60782"/>
                  </a:lnTo>
                  <a:lnTo>
                    <a:pt x="0" y="62166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Shape 46">
              <a:extLst>
                <a:ext uri="{FF2B5EF4-FFF2-40B4-BE49-F238E27FC236}">
                  <a16:creationId xmlns:a16="http://schemas.microsoft.com/office/drawing/2014/main" id="{82F9155B-A495-2958-9EB8-CC13CE30F22F}"/>
                </a:ext>
              </a:extLst>
            </p:cNvPr>
            <p:cNvSpPr/>
            <p:nvPr/>
          </p:nvSpPr>
          <p:spPr>
            <a:xfrm>
              <a:off x="2324839" y="961039"/>
              <a:ext cx="24238" cy="47244"/>
            </a:xfrm>
            <a:custGeom>
              <a:avLst/>
              <a:gdLst/>
              <a:ahLst/>
              <a:cxnLst/>
              <a:rect l="0" t="0" r="0" b="0"/>
              <a:pathLst>
                <a:path w="24238" h="47244">
                  <a:moveTo>
                    <a:pt x="22593" y="0"/>
                  </a:moveTo>
                  <a:lnTo>
                    <a:pt x="24238" y="620"/>
                  </a:lnTo>
                  <a:lnTo>
                    <a:pt x="24238" y="12081"/>
                  </a:lnTo>
                  <a:lnTo>
                    <a:pt x="24232" y="12078"/>
                  </a:lnTo>
                  <a:cubicBezTo>
                    <a:pt x="18199" y="12078"/>
                    <a:pt x="13462" y="17424"/>
                    <a:pt x="13462" y="23622"/>
                  </a:cubicBezTo>
                  <a:cubicBezTo>
                    <a:pt x="13462" y="29832"/>
                    <a:pt x="18199" y="35179"/>
                    <a:pt x="24232" y="35179"/>
                  </a:cubicBezTo>
                  <a:lnTo>
                    <a:pt x="24238" y="35176"/>
                  </a:lnTo>
                  <a:lnTo>
                    <a:pt x="24238" y="46411"/>
                  </a:lnTo>
                  <a:lnTo>
                    <a:pt x="22593" y="47244"/>
                  </a:lnTo>
                  <a:cubicBezTo>
                    <a:pt x="9919" y="47244"/>
                    <a:pt x="0" y="36906"/>
                    <a:pt x="0" y="24232"/>
                  </a:cubicBezTo>
                  <a:cubicBezTo>
                    <a:pt x="0" y="11379"/>
                    <a:pt x="9411" y="0"/>
                    <a:pt x="22593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Shape 47">
              <a:extLst>
                <a:ext uri="{FF2B5EF4-FFF2-40B4-BE49-F238E27FC236}">
                  <a16:creationId xmlns:a16="http://schemas.microsoft.com/office/drawing/2014/main" id="{C0F1C01D-38BE-28C8-6CEF-B065666FB3FD}"/>
                </a:ext>
              </a:extLst>
            </p:cNvPr>
            <p:cNvSpPr/>
            <p:nvPr/>
          </p:nvSpPr>
          <p:spPr>
            <a:xfrm>
              <a:off x="2349077" y="945431"/>
              <a:ext cx="23705" cy="62852"/>
            </a:xfrm>
            <a:custGeom>
              <a:avLst/>
              <a:gdLst/>
              <a:ahLst/>
              <a:cxnLst/>
              <a:rect l="0" t="0" r="0" b="0"/>
              <a:pathLst>
                <a:path w="23705" h="62852">
                  <a:moveTo>
                    <a:pt x="23705" y="0"/>
                  </a:moveTo>
                  <a:lnTo>
                    <a:pt x="23705" y="61481"/>
                  </a:lnTo>
                  <a:lnTo>
                    <a:pt x="11119" y="62852"/>
                  </a:lnTo>
                  <a:lnTo>
                    <a:pt x="11119" y="56477"/>
                  </a:lnTo>
                  <a:lnTo>
                    <a:pt x="10941" y="56477"/>
                  </a:lnTo>
                  <a:lnTo>
                    <a:pt x="0" y="62019"/>
                  </a:lnTo>
                  <a:lnTo>
                    <a:pt x="0" y="50784"/>
                  </a:lnTo>
                  <a:lnTo>
                    <a:pt x="7647" y="47338"/>
                  </a:lnTo>
                  <a:cubicBezTo>
                    <a:pt x="9589" y="45225"/>
                    <a:pt x="10776" y="42335"/>
                    <a:pt x="10776" y="39230"/>
                  </a:cubicBezTo>
                  <a:cubicBezTo>
                    <a:pt x="10776" y="36131"/>
                    <a:pt x="9589" y="33245"/>
                    <a:pt x="7647" y="31134"/>
                  </a:cubicBezTo>
                  <a:lnTo>
                    <a:pt x="0" y="27689"/>
                  </a:lnTo>
                  <a:lnTo>
                    <a:pt x="0" y="16228"/>
                  </a:lnTo>
                  <a:lnTo>
                    <a:pt x="10255" y="20091"/>
                  </a:lnTo>
                  <a:lnTo>
                    <a:pt x="10255" y="1384"/>
                  </a:lnTo>
                  <a:lnTo>
                    <a:pt x="23705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Shape 48">
              <a:extLst>
                <a:ext uri="{FF2B5EF4-FFF2-40B4-BE49-F238E27FC236}">
                  <a16:creationId xmlns:a16="http://schemas.microsoft.com/office/drawing/2014/main" id="{2DD71E5D-715B-2806-BF65-C91EFA0A8BB0}"/>
                </a:ext>
              </a:extLst>
            </p:cNvPr>
            <p:cNvSpPr/>
            <p:nvPr/>
          </p:nvSpPr>
          <p:spPr>
            <a:xfrm>
              <a:off x="2379597" y="961041"/>
              <a:ext cx="26378" cy="46558"/>
            </a:xfrm>
            <a:custGeom>
              <a:avLst/>
              <a:gdLst/>
              <a:ahLst/>
              <a:cxnLst/>
              <a:rect l="0" t="0" r="0" b="0"/>
              <a:pathLst>
                <a:path w="26378" h="46558">
                  <a:moveTo>
                    <a:pt x="26378" y="0"/>
                  </a:moveTo>
                  <a:lnTo>
                    <a:pt x="22581" y="13449"/>
                  </a:lnTo>
                  <a:cubicBezTo>
                    <a:pt x="15862" y="13360"/>
                    <a:pt x="13437" y="16040"/>
                    <a:pt x="13437" y="22670"/>
                  </a:cubicBezTo>
                  <a:lnTo>
                    <a:pt x="13437" y="45174"/>
                  </a:lnTo>
                  <a:lnTo>
                    <a:pt x="0" y="46558"/>
                  </a:lnTo>
                  <a:lnTo>
                    <a:pt x="0" y="2070"/>
                  </a:lnTo>
                  <a:lnTo>
                    <a:pt x="11887" y="686"/>
                  </a:lnTo>
                  <a:lnTo>
                    <a:pt x="11887" y="9144"/>
                  </a:lnTo>
                  <a:lnTo>
                    <a:pt x="12065" y="9144"/>
                  </a:lnTo>
                  <a:cubicBezTo>
                    <a:pt x="14656" y="1384"/>
                    <a:pt x="19050" y="0"/>
                    <a:pt x="26378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Shape 49">
              <a:extLst>
                <a:ext uri="{FF2B5EF4-FFF2-40B4-BE49-F238E27FC236}">
                  <a16:creationId xmlns:a16="http://schemas.microsoft.com/office/drawing/2014/main" id="{5E2F3A9C-9BA6-7A8D-4E25-7C9BF6A333FB}"/>
                </a:ext>
              </a:extLst>
            </p:cNvPr>
            <p:cNvSpPr/>
            <p:nvPr/>
          </p:nvSpPr>
          <p:spPr>
            <a:xfrm>
              <a:off x="2406222" y="961978"/>
              <a:ext cx="21133" cy="45109"/>
            </a:xfrm>
            <a:custGeom>
              <a:avLst/>
              <a:gdLst/>
              <a:ahLst/>
              <a:cxnLst/>
              <a:rect l="0" t="0" r="0" b="0"/>
              <a:pathLst>
                <a:path w="21133" h="45109">
                  <a:moveTo>
                    <a:pt x="21133" y="0"/>
                  </a:moveTo>
                  <a:lnTo>
                    <a:pt x="21133" y="11328"/>
                  </a:lnTo>
                  <a:lnTo>
                    <a:pt x="15961" y="13744"/>
                  </a:lnTo>
                  <a:cubicBezTo>
                    <a:pt x="14084" y="15834"/>
                    <a:pt x="12941" y="18634"/>
                    <a:pt x="12941" y="21479"/>
                  </a:cubicBezTo>
                  <a:lnTo>
                    <a:pt x="12941" y="23028"/>
                  </a:lnTo>
                  <a:lnTo>
                    <a:pt x="21133" y="17554"/>
                  </a:lnTo>
                  <a:lnTo>
                    <a:pt x="21133" y="28334"/>
                  </a:lnTo>
                  <a:lnTo>
                    <a:pt x="16904" y="31055"/>
                  </a:lnTo>
                  <a:lnTo>
                    <a:pt x="21133" y="32914"/>
                  </a:lnTo>
                  <a:lnTo>
                    <a:pt x="21133" y="45109"/>
                  </a:lnTo>
                  <a:lnTo>
                    <a:pt x="6644" y="38806"/>
                  </a:lnTo>
                  <a:cubicBezTo>
                    <a:pt x="2438" y="34388"/>
                    <a:pt x="0" y="28635"/>
                    <a:pt x="0" y="23295"/>
                  </a:cubicBezTo>
                  <a:cubicBezTo>
                    <a:pt x="0" y="16697"/>
                    <a:pt x="2632" y="10639"/>
                    <a:pt x="6858" y="6231"/>
                  </a:cubicBezTo>
                  <a:lnTo>
                    <a:pt x="21133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Shape 50">
              <a:extLst>
                <a:ext uri="{FF2B5EF4-FFF2-40B4-BE49-F238E27FC236}">
                  <a16:creationId xmlns:a16="http://schemas.microsoft.com/office/drawing/2014/main" id="{717DD2F0-D8C9-5160-9E4B-9EEA0CE0BFBF}"/>
                </a:ext>
              </a:extLst>
            </p:cNvPr>
            <p:cNvSpPr/>
            <p:nvPr/>
          </p:nvSpPr>
          <p:spPr>
            <a:xfrm>
              <a:off x="2427355" y="991039"/>
              <a:ext cx="22936" cy="17247"/>
            </a:xfrm>
            <a:custGeom>
              <a:avLst/>
              <a:gdLst/>
              <a:ahLst/>
              <a:cxnLst/>
              <a:rect l="0" t="0" r="0" b="0"/>
              <a:pathLst>
                <a:path w="22936" h="17247">
                  <a:moveTo>
                    <a:pt x="15862" y="0"/>
                  </a:moveTo>
                  <a:lnTo>
                    <a:pt x="22936" y="10351"/>
                  </a:lnTo>
                  <a:cubicBezTo>
                    <a:pt x="17069" y="14402"/>
                    <a:pt x="10426" y="17247"/>
                    <a:pt x="2756" y="17247"/>
                  </a:cubicBezTo>
                  <a:lnTo>
                    <a:pt x="0" y="16048"/>
                  </a:lnTo>
                  <a:lnTo>
                    <a:pt x="0" y="3853"/>
                  </a:lnTo>
                  <a:lnTo>
                    <a:pt x="3022" y="5182"/>
                  </a:lnTo>
                  <a:cubicBezTo>
                    <a:pt x="7760" y="5182"/>
                    <a:pt x="12243" y="2934"/>
                    <a:pt x="15862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51">
              <a:extLst>
                <a:ext uri="{FF2B5EF4-FFF2-40B4-BE49-F238E27FC236}">
                  <a16:creationId xmlns:a16="http://schemas.microsoft.com/office/drawing/2014/main" id="{A46113D8-C0EC-300C-FB66-6F7B9F9B0442}"/>
                </a:ext>
              </a:extLst>
            </p:cNvPr>
            <p:cNvSpPr/>
            <p:nvPr/>
          </p:nvSpPr>
          <p:spPr>
            <a:xfrm>
              <a:off x="2427355" y="961042"/>
              <a:ext cx="24320" cy="29271"/>
            </a:xfrm>
            <a:custGeom>
              <a:avLst/>
              <a:gdLst/>
              <a:ahLst/>
              <a:cxnLst/>
              <a:rect l="0" t="0" r="0" b="0"/>
              <a:pathLst>
                <a:path w="24320" h="29271">
                  <a:moveTo>
                    <a:pt x="2146" y="0"/>
                  </a:moveTo>
                  <a:cubicBezTo>
                    <a:pt x="11468" y="0"/>
                    <a:pt x="20167" y="5347"/>
                    <a:pt x="24320" y="13627"/>
                  </a:cubicBezTo>
                  <a:lnTo>
                    <a:pt x="0" y="29271"/>
                  </a:lnTo>
                  <a:lnTo>
                    <a:pt x="0" y="18491"/>
                  </a:lnTo>
                  <a:lnTo>
                    <a:pt x="8191" y="13018"/>
                  </a:lnTo>
                  <a:cubicBezTo>
                    <a:pt x="6807" y="11557"/>
                    <a:pt x="4572" y="11214"/>
                    <a:pt x="2248" y="11214"/>
                  </a:cubicBezTo>
                  <a:lnTo>
                    <a:pt x="0" y="12264"/>
                  </a:lnTo>
                  <a:lnTo>
                    <a:pt x="0" y="937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52">
              <a:extLst>
                <a:ext uri="{FF2B5EF4-FFF2-40B4-BE49-F238E27FC236}">
                  <a16:creationId xmlns:a16="http://schemas.microsoft.com/office/drawing/2014/main" id="{1520C1AC-0CE0-07E7-1CB2-7B776A72A119}"/>
                </a:ext>
              </a:extLst>
            </p:cNvPr>
            <p:cNvSpPr/>
            <p:nvPr/>
          </p:nvSpPr>
          <p:spPr>
            <a:xfrm>
              <a:off x="2456230" y="961035"/>
              <a:ext cx="40361" cy="46558"/>
            </a:xfrm>
            <a:custGeom>
              <a:avLst/>
              <a:gdLst/>
              <a:ahLst/>
              <a:cxnLst/>
              <a:rect l="0" t="0" r="0" b="0"/>
              <a:pathLst>
                <a:path w="40361" h="46558">
                  <a:moveTo>
                    <a:pt x="12421" y="0"/>
                  </a:moveTo>
                  <a:lnTo>
                    <a:pt x="12421" y="6731"/>
                  </a:lnTo>
                  <a:lnTo>
                    <a:pt x="12586" y="6731"/>
                  </a:lnTo>
                  <a:cubicBezTo>
                    <a:pt x="16040" y="1562"/>
                    <a:pt x="20447" y="0"/>
                    <a:pt x="24143" y="0"/>
                  </a:cubicBezTo>
                  <a:cubicBezTo>
                    <a:pt x="36309" y="0"/>
                    <a:pt x="40361" y="7772"/>
                    <a:pt x="40361" y="18796"/>
                  </a:cubicBezTo>
                  <a:lnTo>
                    <a:pt x="40361" y="45187"/>
                  </a:lnTo>
                  <a:lnTo>
                    <a:pt x="26899" y="46558"/>
                  </a:lnTo>
                  <a:lnTo>
                    <a:pt x="26899" y="19749"/>
                  </a:lnTo>
                  <a:cubicBezTo>
                    <a:pt x="26899" y="14580"/>
                    <a:pt x="24231" y="12078"/>
                    <a:pt x="20180" y="12078"/>
                  </a:cubicBezTo>
                  <a:cubicBezTo>
                    <a:pt x="16129" y="12078"/>
                    <a:pt x="13449" y="14580"/>
                    <a:pt x="13449" y="19749"/>
                  </a:cubicBezTo>
                  <a:lnTo>
                    <a:pt x="13449" y="45187"/>
                  </a:lnTo>
                  <a:lnTo>
                    <a:pt x="0" y="46558"/>
                  </a:lnTo>
                  <a:lnTo>
                    <a:pt x="0" y="1384"/>
                  </a:lnTo>
                  <a:lnTo>
                    <a:pt x="12421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Shape 53">
              <a:extLst>
                <a:ext uri="{FF2B5EF4-FFF2-40B4-BE49-F238E27FC236}">
                  <a16:creationId xmlns:a16="http://schemas.microsoft.com/office/drawing/2014/main" id="{38A4B9ED-BF70-6CE6-6F65-2DD4496A3BDA}"/>
                </a:ext>
              </a:extLst>
            </p:cNvPr>
            <p:cNvSpPr/>
            <p:nvPr/>
          </p:nvSpPr>
          <p:spPr>
            <a:xfrm>
              <a:off x="2502438" y="946383"/>
              <a:ext cx="14999" cy="27076"/>
            </a:xfrm>
            <a:custGeom>
              <a:avLst/>
              <a:gdLst/>
              <a:ahLst/>
              <a:cxnLst/>
              <a:rect l="0" t="0" r="0" b="0"/>
              <a:pathLst>
                <a:path w="14999" h="27076">
                  <a:moveTo>
                    <a:pt x="9233" y="0"/>
                  </a:moveTo>
                  <a:cubicBezTo>
                    <a:pt x="12421" y="1638"/>
                    <a:pt x="14999" y="6032"/>
                    <a:pt x="14999" y="9576"/>
                  </a:cubicBezTo>
                  <a:cubicBezTo>
                    <a:pt x="14999" y="15862"/>
                    <a:pt x="10528" y="22073"/>
                    <a:pt x="7163" y="27076"/>
                  </a:cubicBezTo>
                  <a:lnTo>
                    <a:pt x="432" y="23800"/>
                  </a:lnTo>
                  <a:cubicBezTo>
                    <a:pt x="1994" y="20777"/>
                    <a:pt x="4661" y="16205"/>
                    <a:pt x="4661" y="12852"/>
                  </a:cubicBezTo>
                  <a:cubicBezTo>
                    <a:pt x="4661" y="9919"/>
                    <a:pt x="2756" y="7074"/>
                    <a:pt x="0" y="6210"/>
                  </a:cubicBezTo>
                  <a:lnTo>
                    <a:pt x="9233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54">
              <a:extLst>
                <a:ext uri="{FF2B5EF4-FFF2-40B4-BE49-F238E27FC236}">
                  <a16:creationId xmlns:a16="http://schemas.microsoft.com/office/drawing/2014/main" id="{7A945663-3C82-2C9F-43EF-6AA5F524F1F8}"/>
                </a:ext>
              </a:extLst>
            </p:cNvPr>
            <p:cNvSpPr/>
            <p:nvPr/>
          </p:nvSpPr>
          <p:spPr>
            <a:xfrm>
              <a:off x="2517192" y="961037"/>
              <a:ext cx="35090" cy="47257"/>
            </a:xfrm>
            <a:custGeom>
              <a:avLst/>
              <a:gdLst/>
              <a:ahLst/>
              <a:cxnLst/>
              <a:rect l="0" t="0" r="0" b="0"/>
              <a:pathLst>
                <a:path w="35090" h="47257">
                  <a:moveTo>
                    <a:pt x="18707" y="0"/>
                  </a:moveTo>
                  <a:cubicBezTo>
                    <a:pt x="24041" y="0"/>
                    <a:pt x="29566" y="2591"/>
                    <a:pt x="33452" y="6210"/>
                  </a:cubicBezTo>
                  <a:lnTo>
                    <a:pt x="26022" y="13716"/>
                  </a:lnTo>
                  <a:cubicBezTo>
                    <a:pt x="24130" y="12243"/>
                    <a:pt x="21463" y="11214"/>
                    <a:pt x="18961" y="11214"/>
                  </a:cubicBezTo>
                  <a:cubicBezTo>
                    <a:pt x="17323" y="11214"/>
                    <a:pt x="14389" y="11557"/>
                    <a:pt x="14389" y="13881"/>
                  </a:cubicBezTo>
                  <a:cubicBezTo>
                    <a:pt x="14389" y="21298"/>
                    <a:pt x="35090" y="13881"/>
                    <a:pt x="35090" y="32334"/>
                  </a:cubicBezTo>
                  <a:cubicBezTo>
                    <a:pt x="35090" y="42075"/>
                    <a:pt x="26378" y="47257"/>
                    <a:pt x="17666" y="47257"/>
                  </a:cubicBezTo>
                  <a:cubicBezTo>
                    <a:pt x="10173" y="47257"/>
                    <a:pt x="5944" y="45783"/>
                    <a:pt x="0" y="41211"/>
                  </a:cubicBezTo>
                  <a:lnTo>
                    <a:pt x="6807" y="31991"/>
                  </a:lnTo>
                  <a:cubicBezTo>
                    <a:pt x="9474" y="34658"/>
                    <a:pt x="12751" y="36043"/>
                    <a:pt x="16548" y="36043"/>
                  </a:cubicBezTo>
                  <a:cubicBezTo>
                    <a:pt x="18783" y="36043"/>
                    <a:pt x="22581" y="35700"/>
                    <a:pt x="22581" y="32512"/>
                  </a:cubicBezTo>
                  <a:cubicBezTo>
                    <a:pt x="22581" y="26391"/>
                    <a:pt x="1892" y="32512"/>
                    <a:pt x="1892" y="14491"/>
                  </a:cubicBezTo>
                  <a:cubicBezTo>
                    <a:pt x="1892" y="4572"/>
                    <a:pt x="9906" y="0"/>
                    <a:pt x="18707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55">
              <a:extLst>
                <a:ext uri="{FF2B5EF4-FFF2-40B4-BE49-F238E27FC236}">
                  <a16:creationId xmlns:a16="http://schemas.microsoft.com/office/drawing/2014/main" id="{F904B773-22A3-9E27-6BCC-79E64B49EE6E}"/>
                </a:ext>
              </a:extLst>
            </p:cNvPr>
            <p:cNvSpPr/>
            <p:nvPr/>
          </p:nvSpPr>
          <p:spPr>
            <a:xfrm>
              <a:off x="1469796" y="1043108"/>
              <a:ext cx="43193" cy="61900"/>
            </a:xfrm>
            <a:custGeom>
              <a:avLst/>
              <a:gdLst/>
              <a:ahLst/>
              <a:cxnLst/>
              <a:rect l="0" t="0" r="0" b="0"/>
              <a:pathLst>
                <a:path w="43193" h="61900">
                  <a:moveTo>
                    <a:pt x="22758" y="0"/>
                  </a:moveTo>
                  <a:cubicBezTo>
                    <a:pt x="29566" y="0"/>
                    <a:pt x="36462" y="2502"/>
                    <a:pt x="41719" y="6807"/>
                  </a:cubicBezTo>
                  <a:lnTo>
                    <a:pt x="33706" y="16980"/>
                  </a:lnTo>
                  <a:cubicBezTo>
                    <a:pt x="30340" y="14046"/>
                    <a:pt x="27762" y="12497"/>
                    <a:pt x="23190" y="12497"/>
                  </a:cubicBezTo>
                  <a:cubicBezTo>
                    <a:pt x="20599" y="12497"/>
                    <a:pt x="16726" y="14046"/>
                    <a:pt x="16726" y="17158"/>
                  </a:cubicBezTo>
                  <a:cubicBezTo>
                    <a:pt x="16726" y="26543"/>
                    <a:pt x="43193" y="20422"/>
                    <a:pt x="43193" y="42151"/>
                  </a:cubicBezTo>
                  <a:cubicBezTo>
                    <a:pt x="43193" y="55435"/>
                    <a:pt x="32842" y="61900"/>
                    <a:pt x="20523" y="61900"/>
                  </a:cubicBezTo>
                  <a:cubicBezTo>
                    <a:pt x="13183" y="61900"/>
                    <a:pt x="5601" y="59741"/>
                    <a:pt x="0" y="54915"/>
                  </a:cubicBezTo>
                  <a:lnTo>
                    <a:pt x="8788" y="43701"/>
                  </a:lnTo>
                  <a:cubicBezTo>
                    <a:pt x="11544" y="46901"/>
                    <a:pt x="15519" y="48450"/>
                    <a:pt x="19914" y="48450"/>
                  </a:cubicBezTo>
                  <a:cubicBezTo>
                    <a:pt x="22936" y="48450"/>
                    <a:pt x="27673" y="46990"/>
                    <a:pt x="27673" y="43193"/>
                  </a:cubicBezTo>
                  <a:cubicBezTo>
                    <a:pt x="27673" y="33960"/>
                    <a:pt x="1207" y="39484"/>
                    <a:pt x="1207" y="18275"/>
                  </a:cubicBezTo>
                  <a:cubicBezTo>
                    <a:pt x="1207" y="6553"/>
                    <a:pt x="12065" y="0"/>
                    <a:pt x="22758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Shape 56">
              <a:extLst>
                <a:ext uri="{FF2B5EF4-FFF2-40B4-BE49-F238E27FC236}">
                  <a16:creationId xmlns:a16="http://schemas.microsoft.com/office/drawing/2014/main" id="{4101D2B5-BE48-9FBA-3926-F13F6D140266}"/>
                </a:ext>
              </a:extLst>
            </p:cNvPr>
            <p:cNvSpPr/>
            <p:nvPr/>
          </p:nvSpPr>
          <p:spPr>
            <a:xfrm>
              <a:off x="1517126" y="1058705"/>
              <a:ext cx="21120" cy="45103"/>
            </a:xfrm>
            <a:custGeom>
              <a:avLst/>
              <a:gdLst/>
              <a:ahLst/>
              <a:cxnLst/>
              <a:rect l="0" t="0" r="0" b="0"/>
              <a:pathLst>
                <a:path w="21120" h="45103">
                  <a:moveTo>
                    <a:pt x="21120" y="0"/>
                  </a:moveTo>
                  <a:lnTo>
                    <a:pt x="21120" y="11312"/>
                  </a:lnTo>
                  <a:lnTo>
                    <a:pt x="15948" y="13733"/>
                  </a:lnTo>
                  <a:cubicBezTo>
                    <a:pt x="14072" y="15825"/>
                    <a:pt x="12929" y="18629"/>
                    <a:pt x="12929" y="21473"/>
                  </a:cubicBezTo>
                  <a:lnTo>
                    <a:pt x="12929" y="23023"/>
                  </a:lnTo>
                  <a:lnTo>
                    <a:pt x="21120" y="17549"/>
                  </a:lnTo>
                  <a:lnTo>
                    <a:pt x="21120" y="28318"/>
                  </a:lnTo>
                  <a:lnTo>
                    <a:pt x="16891" y="31036"/>
                  </a:lnTo>
                  <a:lnTo>
                    <a:pt x="21120" y="32903"/>
                  </a:lnTo>
                  <a:lnTo>
                    <a:pt x="21120" y="45103"/>
                  </a:lnTo>
                  <a:lnTo>
                    <a:pt x="6637" y="38801"/>
                  </a:lnTo>
                  <a:cubicBezTo>
                    <a:pt x="2435" y="34383"/>
                    <a:pt x="0" y="28630"/>
                    <a:pt x="0" y="23290"/>
                  </a:cubicBezTo>
                  <a:cubicBezTo>
                    <a:pt x="0" y="16692"/>
                    <a:pt x="2629" y="10634"/>
                    <a:pt x="6853" y="6225"/>
                  </a:cubicBezTo>
                  <a:lnTo>
                    <a:pt x="2112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Shape 57">
              <a:extLst>
                <a:ext uri="{FF2B5EF4-FFF2-40B4-BE49-F238E27FC236}">
                  <a16:creationId xmlns:a16="http://schemas.microsoft.com/office/drawing/2014/main" id="{205DDB0D-14BA-1B08-3AF2-D232661ED323}"/>
                </a:ext>
              </a:extLst>
            </p:cNvPr>
            <p:cNvSpPr/>
            <p:nvPr/>
          </p:nvSpPr>
          <p:spPr>
            <a:xfrm>
              <a:off x="1538246" y="1087760"/>
              <a:ext cx="22936" cy="17247"/>
            </a:xfrm>
            <a:custGeom>
              <a:avLst/>
              <a:gdLst/>
              <a:ahLst/>
              <a:cxnLst/>
              <a:rect l="0" t="0" r="0" b="0"/>
              <a:pathLst>
                <a:path w="22936" h="17247">
                  <a:moveTo>
                    <a:pt x="15862" y="0"/>
                  </a:moveTo>
                  <a:lnTo>
                    <a:pt x="22936" y="10351"/>
                  </a:lnTo>
                  <a:cubicBezTo>
                    <a:pt x="17069" y="14402"/>
                    <a:pt x="10427" y="17247"/>
                    <a:pt x="2756" y="17247"/>
                  </a:cubicBezTo>
                  <a:lnTo>
                    <a:pt x="0" y="16047"/>
                  </a:lnTo>
                  <a:lnTo>
                    <a:pt x="0" y="3848"/>
                  </a:lnTo>
                  <a:lnTo>
                    <a:pt x="3023" y="5182"/>
                  </a:lnTo>
                  <a:cubicBezTo>
                    <a:pt x="7760" y="5182"/>
                    <a:pt x="12243" y="2934"/>
                    <a:pt x="15862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Shape 58">
              <a:extLst>
                <a:ext uri="{FF2B5EF4-FFF2-40B4-BE49-F238E27FC236}">
                  <a16:creationId xmlns:a16="http://schemas.microsoft.com/office/drawing/2014/main" id="{554D5B4E-5838-6BB7-2A4A-798B7496A325}"/>
                </a:ext>
              </a:extLst>
            </p:cNvPr>
            <p:cNvSpPr/>
            <p:nvPr/>
          </p:nvSpPr>
          <p:spPr>
            <a:xfrm>
              <a:off x="1538246" y="1057763"/>
              <a:ext cx="24320" cy="29260"/>
            </a:xfrm>
            <a:custGeom>
              <a:avLst/>
              <a:gdLst/>
              <a:ahLst/>
              <a:cxnLst/>
              <a:rect l="0" t="0" r="0" b="0"/>
              <a:pathLst>
                <a:path w="24320" h="29260">
                  <a:moveTo>
                    <a:pt x="2159" y="0"/>
                  </a:moveTo>
                  <a:cubicBezTo>
                    <a:pt x="11468" y="0"/>
                    <a:pt x="20180" y="5347"/>
                    <a:pt x="24320" y="13627"/>
                  </a:cubicBezTo>
                  <a:lnTo>
                    <a:pt x="0" y="29260"/>
                  </a:lnTo>
                  <a:lnTo>
                    <a:pt x="0" y="18491"/>
                  </a:lnTo>
                  <a:lnTo>
                    <a:pt x="8191" y="13018"/>
                  </a:lnTo>
                  <a:cubicBezTo>
                    <a:pt x="6807" y="11557"/>
                    <a:pt x="4572" y="11201"/>
                    <a:pt x="2248" y="11201"/>
                  </a:cubicBezTo>
                  <a:lnTo>
                    <a:pt x="0" y="12254"/>
                  </a:lnTo>
                  <a:lnTo>
                    <a:pt x="0" y="942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Shape 59">
              <a:extLst>
                <a:ext uri="{FF2B5EF4-FFF2-40B4-BE49-F238E27FC236}">
                  <a16:creationId xmlns:a16="http://schemas.microsoft.com/office/drawing/2014/main" id="{05707BC2-00E0-6AA3-26FE-81702FC2A455}"/>
                </a:ext>
              </a:extLst>
            </p:cNvPr>
            <p:cNvSpPr/>
            <p:nvPr/>
          </p:nvSpPr>
          <p:spPr>
            <a:xfrm>
              <a:off x="1567127" y="1057759"/>
              <a:ext cx="26378" cy="46558"/>
            </a:xfrm>
            <a:custGeom>
              <a:avLst/>
              <a:gdLst/>
              <a:ahLst/>
              <a:cxnLst/>
              <a:rect l="0" t="0" r="0" b="0"/>
              <a:pathLst>
                <a:path w="26378" h="46558">
                  <a:moveTo>
                    <a:pt x="26378" y="0"/>
                  </a:moveTo>
                  <a:lnTo>
                    <a:pt x="22593" y="13449"/>
                  </a:lnTo>
                  <a:cubicBezTo>
                    <a:pt x="15862" y="13360"/>
                    <a:pt x="13449" y="16040"/>
                    <a:pt x="13449" y="22682"/>
                  </a:cubicBezTo>
                  <a:lnTo>
                    <a:pt x="13449" y="45174"/>
                  </a:lnTo>
                  <a:lnTo>
                    <a:pt x="0" y="46558"/>
                  </a:lnTo>
                  <a:lnTo>
                    <a:pt x="0" y="2070"/>
                  </a:lnTo>
                  <a:lnTo>
                    <a:pt x="11900" y="686"/>
                  </a:lnTo>
                  <a:lnTo>
                    <a:pt x="11900" y="9144"/>
                  </a:lnTo>
                  <a:lnTo>
                    <a:pt x="12065" y="9144"/>
                  </a:lnTo>
                  <a:cubicBezTo>
                    <a:pt x="14656" y="1384"/>
                    <a:pt x="19050" y="0"/>
                    <a:pt x="26378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Shape 60">
              <a:extLst>
                <a:ext uri="{FF2B5EF4-FFF2-40B4-BE49-F238E27FC236}">
                  <a16:creationId xmlns:a16="http://schemas.microsoft.com/office/drawing/2014/main" id="{9922490E-3001-E013-6E28-FD024C7652E9}"/>
                </a:ext>
              </a:extLst>
            </p:cNvPr>
            <p:cNvSpPr/>
            <p:nvPr/>
          </p:nvSpPr>
          <p:spPr>
            <a:xfrm>
              <a:off x="1592651" y="1057763"/>
              <a:ext cx="42672" cy="47244"/>
            </a:xfrm>
            <a:custGeom>
              <a:avLst/>
              <a:gdLst/>
              <a:ahLst/>
              <a:cxnLst/>
              <a:rect l="0" t="0" r="0" b="0"/>
              <a:pathLst>
                <a:path w="42672" h="47244">
                  <a:moveTo>
                    <a:pt x="12840" y="0"/>
                  </a:moveTo>
                  <a:lnTo>
                    <a:pt x="21196" y="22149"/>
                  </a:lnTo>
                  <a:lnTo>
                    <a:pt x="29477" y="0"/>
                  </a:lnTo>
                  <a:lnTo>
                    <a:pt x="42672" y="2070"/>
                  </a:lnTo>
                  <a:lnTo>
                    <a:pt x="21031" y="47244"/>
                  </a:lnTo>
                  <a:lnTo>
                    <a:pt x="20853" y="47244"/>
                  </a:lnTo>
                  <a:lnTo>
                    <a:pt x="0" y="2159"/>
                  </a:lnTo>
                  <a:lnTo>
                    <a:pt x="1284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Shape 61">
              <a:extLst>
                <a:ext uri="{FF2B5EF4-FFF2-40B4-BE49-F238E27FC236}">
                  <a16:creationId xmlns:a16="http://schemas.microsoft.com/office/drawing/2014/main" id="{FDC9EE7F-DAA2-FD65-B660-C44970002188}"/>
                </a:ext>
              </a:extLst>
            </p:cNvPr>
            <p:cNvSpPr/>
            <p:nvPr/>
          </p:nvSpPr>
          <p:spPr>
            <a:xfrm>
              <a:off x="1638338" y="1058451"/>
              <a:ext cx="13449" cy="45860"/>
            </a:xfrm>
            <a:custGeom>
              <a:avLst/>
              <a:gdLst/>
              <a:ahLst/>
              <a:cxnLst/>
              <a:rect l="0" t="0" r="0" b="0"/>
              <a:pathLst>
                <a:path w="13449" h="45860">
                  <a:moveTo>
                    <a:pt x="13449" y="0"/>
                  </a:moveTo>
                  <a:lnTo>
                    <a:pt x="13449" y="44488"/>
                  </a:lnTo>
                  <a:lnTo>
                    <a:pt x="0" y="45860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Shape 62">
              <a:extLst>
                <a:ext uri="{FF2B5EF4-FFF2-40B4-BE49-F238E27FC236}">
                  <a16:creationId xmlns:a16="http://schemas.microsoft.com/office/drawing/2014/main" id="{80BE5540-CFD3-3CA8-508D-E039613DB3A3}"/>
                </a:ext>
              </a:extLst>
            </p:cNvPr>
            <p:cNvSpPr/>
            <p:nvPr/>
          </p:nvSpPr>
          <p:spPr>
            <a:xfrm>
              <a:off x="1635405" y="1039744"/>
              <a:ext cx="18364" cy="15685"/>
            </a:xfrm>
            <a:custGeom>
              <a:avLst/>
              <a:gdLst/>
              <a:ahLst/>
              <a:cxnLst/>
              <a:rect l="0" t="0" r="0" b="0"/>
              <a:pathLst>
                <a:path w="18364" h="15685">
                  <a:moveTo>
                    <a:pt x="8445" y="0"/>
                  </a:moveTo>
                  <a:lnTo>
                    <a:pt x="18364" y="7239"/>
                  </a:lnTo>
                  <a:lnTo>
                    <a:pt x="9741" y="15685"/>
                  </a:lnTo>
                  <a:lnTo>
                    <a:pt x="0" y="8623"/>
                  </a:lnTo>
                  <a:lnTo>
                    <a:pt x="8445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Shape 63">
              <a:extLst>
                <a:ext uri="{FF2B5EF4-FFF2-40B4-BE49-F238E27FC236}">
                  <a16:creationId xmlns:a16="http://schemas.microsoft.com/office/drawing/2014/main" id="{5A691887-4047-74F9-ED20-7583DC2DA05D}"/>
                </a:ext>
              </a:extLst>
            </p:cNvPr>
            <p:cNvSpPr/>
            <p:nvPr/>
          </p:nvSpPr>
          <p:spPr>
            <a:xfrm>
              <a:off x="1658766" y="1057759"/>
              <a:ext cx="40615" cy="47244"/>
            </a:xfrm>
            <a:custGeom>
              <a:avLst/>
              <a:gdLst/>
              <a:ahLst/>
              <a:cxnLst/>
              <a:rect l="0" t="0" r="0" b="0"/>
              <a:pathLst>
                <a:path w="40615" h="47244">
                  <a:moveTo>
                    <a:pt x="24486" y="0"/>
                  </a:moveTo>
                  <a:cubicBezTo>
                    <a:pt x="29997" y="0"/>
                    <a:pt x="35865" y="1892"/>
                    <a:pt x="40183" y="5436"/>
                  </a:cubicBezTo>
                  <a:lnTo>
                    <a:pt x="33198" y="15176"/>
                  </a:lnTo>
                  <a:cubicBezTo>
                    <a:pt x="30785" y="13106"/>
                    <a:pt x="27584" y="12078"/>
                    <a:pt x="24486" y="12078"/>
                  </a:cubicBezTo>
                  <a:cubicBezTo>
                    <a:pt x="18542" y="12078"/>
                    <a:pt x="13449" y="16561"/>
                    <a:pt x="13449" y="22758"/>
                  </a:cubicBezTo>
                  <a:cubicBezTo>
                    <a:pt x="13449" y="29654"/>
                    <a:pt x="17755" y="35179"/>
                    <a:pt x="24740" y="35179"/>
                  </a:cubicBezTo>
                  <a:cubicBezTo>
                    <a:pt x="27927" y="35179"/>
                    <a:pt x="30785" y="34226"/>
                    <a:pt x="33287" y="31991"/>
                  </a:cubicBezTo>
                  <a:lnTo>
                    <a:pt x="40615" y="41554"/>
                  </a:lnTo>
                  <a:cubicBezTo>
                    <a:pt x="37071" y="45352"/>
                    <a:pt x="29401" y="47244"/>
                    <a:pt x="24486" y="47244"/>
                  </a:cubicBezTo>
                  <a:cubicBezTo>
                    <a:pt x="9220" y="47244"/>
                    <a:pt x="0" y="36297"/>
                    <a:pt x="0" y="24397"/>
                  </a:cubicBezTo>
                  <a:cubicBezTo>
                    <a:pt x="0" y="9830"/>
                    <a:pt x="10173" y="0"/>
                    <a:pt x="24486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Shape 64">
              <a:extLst>
                <a:ext uri="{FF2B5EF4-FFF2-40B4-BE49-F238E27FC236}">
                  <a16:creationId xmlns:a16="http://schemas.microsoft.com/office/drawing/2014/main" id="{7DA42D32-8C4C-9117-D5B8-AD9FC9C7C2E3}"/>
                </a:ext>
              </a:extLst>
            </p:cNvPr>
            <p:cNvSpPr/>
            <p:nvPr/>
          </p:nvSpPr>
          <p:spPr>
            <a:xfrm>
              <a:off x="1701875" y="1058705"/>
              <a:ext cx="21120" cy="45098"/>
            </a:xfrm>
            <a:custGeom>
              <a:avLst/>
              <a:gdLst/>
              <a:ahLst/>
              <a:cxnLst/>
              <a:rect l="0" t="0" r="0" b="0"/>
              <a:pathLst>
                <a:path w="21120" h="45098">
                  <a:moveTo>
                    <a:pt x="21120" y="0"/>
                  </a:moveTo>
                  <a:lnTo>
                    <a:pt x="21120" y="11312"/>
                  </a:lnTo>
                  <a:lnTo>
                    <a:pt x="15948" y="13733"/>
                  </a:lnTo>
                  <a:cubicBezTo>
                    <a:pt x="14072" y="15825"/>
                    <a:pt x="12929" y="18629"/>
                    <a:pt x="12929" y="21473"/>
                  </a:cubicBezTo>
                  <a:lnTo>
                    <a:pt x="12929" y="23023"/>
                  </a:lnTo>
                  <a:lnTo>
                    <a:pt x="21120" y="17549"/>
                  </a:lnTo>
                  <a:lnTo>
                    <a:pt x="21120" y="28325"/>
                  </a:lnTo>
                  <a:lnTo>
                    <a:pt x="16904" y="31037"/>
                  </a:lnTo>
                  <a:lnTo>
                    <a:pt x="21120" y="32901"/>
                  </a:lnTo>
                  <a:lnTo>
                    <a:pt x="21120" y="45098"/>
                  </a:lnTo>
                  <a:lnTo>
                    <a:pt x="6639" y="38801"/>
                  </a:lnTo>
                  <a:cubicBezTo>
                    <a:pt x="2435" y="34383"/>
                    <a:pt x="0" y="28630"/>
                    <a:pt x="0" y="23290"/>
                  </a:cubicBezTo>
                  <a:cubicBezTo>
                    <a:pt x="0" y="16692"/>
                    <a:pt x="2629" y="10634"/>
                    <a:pt x="6853" y="6226"/>
                  </a:cubicBezTo>
                  <a:lnTo>
                    <a:pt x="2112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Shape 65">
              <a:extLst>
                <a:ext uri="{FF2B5EF4-FFF2-40B4-BE49-F238E27FC236}">
                  <a16:creationId xmlns:a16="http://schemas.microsoft.com/office/drawing/2014/main" id="{2305D9DA-964A-F277-35B5-7DDFF3679F32}"/>
                </a:ext>
              </a:extLst>
            </p:cNvPr>
            <p:cNvSpPr/>
            <p:nvPr/>
          </p:nvSpPr>
          <p:spPr>
            <a:xfrm>
              <a:off x="1722995" y="1087760"/>
              <a:ext cx="22936" cy="17247"/>
            </a:xfrm>
            <a:custGeom>
              <a:avLst/>
              <a:gdLst/>
              <a:ahLst/>
              <a:cxnLst/>
              <a:rect l="0" t="0" r="0" b="0"/>
              <a:pathLst>
                <a:path w="22936" h="17247">
                  <a:moveTo>
                    <a:pt x="15875" y="0"/>
                  </a:moveTo>
                  <a:lnTo>
                    <a:pt x="22936" y="10351"/>
                  </a:lnTo>
                  <a:cubicBezTo>
                    <a:pt x="17069" y="14402"/>
                    <a:pt x="10439" y="17247"/>
                    <a:pt x="2768" y="17247"/>
                  </a:cubicBezTo>
                  <a:lnTo>
                    <a:pt x="0" y="16043"/>
                  </a:lnTo>
                  <a:lnTo>
                    <a:pt x="0" y="3845"/>
                  </a:lnTo>
                  <a:lnTo>
                    <a:pt x="3022" y="5182"/>
                  </a:lnTo>
                  <a:cubicBezTo>
                    <a:pt x="7760" y="5182"/>
                    <a:pt x="12243" y="2934"/>
                    <a:pt x="15875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Shape 66">
              <a:extLst>
                <a:ext uri="{FF2B5EF4-FFF2-40B4-BE49-F238E27FC236}">
                  <a16:creationId xmlns:a16="http://schemas.microsoft.com/office/drawing/2014/main" id="{EEE67B53-EE05-99B1-47E4-BC6DD9216C85}"/>
                </a:ext>
              </a:extLst>
            </p:cNvPr>
            <p:cNvSpPr/>
            <p:nvPr/>
          </p:nvSpPr>
          <p:spPr>
            <a:xfrm>
              <a:off x="1722995" y="1057763"/>
              <a:ext cx="24320" cy="29267"/>
            </a:xfrm>
            <a:custGeom>
              <a:avLst/>
              <a:gdLst/>
              <a:ahLst/>
              <a:cxnLst/>
              <a:rect l="0" t="0" r="0" b="0"/>
              <a:pathLst>
                <a:path w="24320" h="29267">
                  <a:moveTo>
                    <a:pt x="2159" y="0"/>
                  </a:moveTo>
                  <a:cubicBezTo>
                    <a:pt x="11468" y="0"/>
                    <a:pt x="20180" y="5347"/>
                    <a:pt x="24320" y="13627"/>
                  </a:cubicBezTo>
                  <a:lnTo>
                    <a:pt x="0" y="29267"/>
                  </a:lnTo>
                  <a:lnTo>
                    <a:pt x="0" y="18491"/>
                  </a:lnTo>
                  <a:lnTo>
                    <a:pt x="8191" y="13018"/>
                  </a:lnTo>
                  <a:cubicBezTo>
                    <a:pt x="6820" y="11557"/>
                    <a:pt x="4572" y="11201"/>
                    <a:pt x="2248" y="11201"/>
                  </a:cubicBezTo>
                  <a:lnTo>
                    <a:pt x="0" y="12254"/>
                  </a:lnTo>
                  <a:lnTo>
                    <a:pt x="0" y="942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Shape 67">
              <a:extLst>
                <a:ext uri="{FF2B5EF4-FFF2-40B4-BE49-F238E27FC236}">
                  <a16:creationId xmlns:a16="http://schemas.microsoft.com/office/drawing/2014/main" id="{3724B178-9F29-3DDF-4E83-3F9D53313341}"/>
                </a:ext>
              </a:extLst>
            </p:cNvPr>
            <p:cNvSpPr/>
            <p:nvPr/>
          </p:nvSpPr>
          <p:spPr>
            <a:xfrm>
              <a:off x="1773697" y="1057757"/>
              <a:ext cx="24689" cy="47244"/>
            </a:xfrm>
            <a:custGeom>
              <a:avLst/>
              <a:gdLst/>
              <a:ahLst/>
              <a:cxnLst/>
              <a:rect l="0" t="0" r="0" b="0"/>
              <a:pathLst>
                <a:path w="24689" h="47244">
                  <a:moveTo>
                    <a:pt x="24651" y="0"/>
                  </a:moveTo>
                  <a:lnTo>
                    <a:pt x="24689" y="15"/>
                  </a:lnTo>
                  <a:lnTo>
                    <a:pt x="24689" y="12525"/>
                  </a:lnTo>
                  <a:lnTo>
                    <a:pt x="24651" y="12510"/>
                  </a:lnTo>
                  <a:cubicBezTo>
                    <a:pt x="18707" y="12510"/>
                    <a:pt x="13437" y="17412"/>
                    <a:pt x="13437" y="23622"/>
                  </a:cubicBezTo>
                  <a:cubicBezTo>
                    <a:pt x="13437" y="29832"/>
                    <a:pt x="18707" y="34747"/>
                    <a:pt x="24651" y="34747"/>
                  </a:cubicBezTo>
                  <a:lnTo>
                    <a:pt x="24689" y="34732"/>
                  </a:lnTo>
                  <a:lnTo>
                    <a:pt x="24689" y="47229"/>
                  </a:lnTo>
                  <a:lnTo>
                    <a:pt x="24651" y="47244"/>
                  </a:lnTo>
                  <a:cubicBezTo>
                    <a:pt x="11633" y="47244"/>
                    <a:pt x="0" y="37338"/>
                    <a:pt x="0" y="23622"/>
                  </a:cubicBezTo>
                  <a:cubicBezTo>
                    <a:pt x="0" y="9919"/>
                    <a:pt x="11633" y="0"/>
                    <a:pt x="24651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Shape 68">
              <a:extLst>
                <a:ext uri="{FF2B5EF4-FFF2-40B4-BE49-F238E27FC236}">
                  <a16:creationId xmlns:a16="http://schemas.microsoft.com/office/drawing/2014/main" id="{1CC3E20F-A50B-CD9E-1363-4E5EE2FEF8D9}"/>
                </a:ext>
              </a:extLst>
            </p:cNvPr>
            <p:cNvSpPr/>
            <p:nvPr/>
          </p:nvSpPr>
          <p:spPr>
            <a:xfrm>
              <a:off x="1798386" y="1057771"/>
              <a:ext cx="24701" cy="47215"/>
            </a:xfrm>
            <a:custGeom>
              <a:avLst/>
              <a:gdLst/>
              <a:ahLst/>
              <a:cxnLst/>
              <a:rect l="0" t="0" r="0" b="0"/>
              <a:pathLst>
                <a:path w="24701" h="47215">
                  <a:moveTo>
                    <a:pt x="0" y="0"/>
                  </a:moveTo>
                  <a:lnTo>
                    <a:pt x="17246" y="6658"/>
                  </a:lnTo>
                  <a:cubicBezTo>
                    <a:pt x="21793" y="10850"/>
                    <a:pt x="24701" y="16756"/>
                    <a:pt x="24701" y="23607"/>
                  </a:cubicBezTo>
                  <a:cubicBezTo>
                    <a:pt x="24701" y="30465"/>
                    <a:pt x="21793" y="36371"/>
                    <a:pt x="17246" y="40562"/>
                  </a:cubicBezTo>
                  <a:lnTo>
                    <a:pt x="0" y="47215"/>
                  </a:lnTo>
                  <a:lnTo>
                    <a:pt x="0" y="34717"/>
                  </a:lnTo>
                  <a:lnTo>
                    <a:pt x="7869" y="31499"/>
                  </a:lnTo>
                  <a:cubicBezTo>
                    <a:pt x="9938" y="29494"/>
                    <a:pt x="11252" y="26712"/>
                    <a:pt x="11252" y="23607"/>
                  </a:cubicBezTo>
                  <a:cubicBezTo>
                    <a:pt x="11252" y="20502"/>
                    <a:pt x="9938" y="17724"/>
                    <a:pt x="7869" y="15722"/>
                  </a:cubicBezTo>
                  <a:lnTo>
                    <a:pt x="0" y="12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Shape 69">
              <a:extLst>
                <a:ext uri="{FF2B5EF4-FFF2-40B4-BE49-F238E27FC236}">
                  <a16:creationId xmlns:a16="http://schemas.microsoft.com/office/drawing/2014/main" id="{FDFD8DFB-704A-663E-C01E-D4544B51F609}"/>
                </a:ext>
              </a:extLst>
            </p:cNvPr>
            <p:cNvSpPr/>
            <p:nvPr/>
          </p:nvSpPr>
          <p:spPr>
            <a:xfrm>
              <a:off x="1824637" y="1040948"/>
              <a:ext cx="32334" cy="63373"/>
            </a:xfrm>
            <a:custGeom>
              <a:avLst/>
              <a:gdLst/>
              <a:ahLst/>
              <a:cxnLst/>
              <a:rect l="0" t="0" r="0" b="0"/>
              <a:pathLst>
                <a:path w="32334" h="63373">
                  <a:moveTo>
                    <a:pt x="29058" y="0"/>
                  </a:moveTo>
                  <a:lnTo>
                    <a:pt x="32334" y="12332"/>
                  </a:lnTo>
                  <a:lnTo>
                    <a:pt x="28194" y="12332"/>
                  </a:lnTo>
                  <a:cubicBezTo>
                    <a:pt x="22593" y="12332"/>
                    <a:pt x="20612" y="14402"/>
                    <a:pt x="20612" y="18796"/>
                  </a:cubicBezTo>
                  <a:lnTo>
                    <a:pt x="28448" y="18796"/>
                  </a:lnTo>
                  <a:lnTo>
                    <a:pt x="28448" y="30010"/>
                  </a:lnTo>
                  <a:lnTo>
                    <a:pt x="20612" y="30010"/>
                  </a:lnTo>
                  <a:lnTo>
                    <a:pt x="20612" y="61989"/>
                  </a:lnTo>
                  <a:lnTo>
                    <a:pt x="7163" y="63373"/>
                  </a:lnTo>
                  <a:lnTo>
                    <a:pt x="7163" y="30010"/>
                  </a:lnTo>
                  <a:lnTo>
                    <a:pt x="0" y="30010"/>
                  </a:lnTo>
                  <a:lnTo>
                    <a:pt x="2680" y="18796"/>
                  </a:lnTo>
                  <a:lnTo>
                    <a:pt x="7163" y="18796"/>
                  </a:lnTo>
                  <a:cubicBezTo>
                    <a:pt x="6896" y="5524"/>
                    <a:pt x="15786" y="0"/>
                    <a:pt x="29058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Shape 70">
              <a:extLst>
                <a:ext uri="{FF2B5EF4-FFF2-40B4-BE49-F238E27FC236}">
                  <a16:creationId xmlns:a16="http://schemas.microsoft.com/office/drawing/2014/main" id="{D1BDCA25-B1B7-FF81-1533-6542B3568DB0}"/>
                </a:ext>
              </a:extLst>
            </p:cNvPr>
            <p:cNvSpPr/>
            <p:nvPr/>
          </p:nvSpPr>
          <p:spPr>
            <a:xfrm>
              <a:off x="1875936" y="1043103"/>
              <a:ext cx="70091" cy="61900"/>
            </a:xfrm>
            <a:custGeom>
              <a:avLst/>
              <a:gdLst/>
              <a:ahLst/>
              <a:cxnLst/>
              <a:rect l="0" t="0" r="0" b="0"/>
              <a:pathLst>
                <a:path w="70091" h="61900">
                  <a:moveTo>
                    <a:pt x="16205" y="0"/>
                  </a:moveTo>
                  <a:lnTo>
                    <a:pt x="16383" y="0"/>
                  </a:lnTo>
                  <a:lnTo>
                    <a:pt x="35014" y="36208"/>
                  </a:lnTo>
                  <a:lnTo>
                    <a:pt x="54229" y="0"/>
                  </a:lnTo>
                  <a:lnTo>
                    <a:pt x="54407" y="0"/>
                  </a:lnTo>
                  <a:lnTo>
                    <a:pt x="70091" y="59830"/>
                  </a:lnTo>
                  <a:lnTo>
                    <a:pt x="55347" y="61900"/>
                  </a:lnTo>
                  <a:lnTo>
                    <a:pt x="50267" y="33452"/>
                  </a:lnTo>
                  <a:lnTo>
                    <a:pt x="50089" y="33452"/>
                  </a:lnTo>
                  <a:lnTo>
                    <a:pt x="34569" y="61900"/>
                  </a:lnTo>
                  <a:lnTo>
                    <a:pt x="34404" y="61900"/>
                  </a:lnTo>
                  <a:lnTo>
                    <a:pt x="20269" y="33541"/>
                  </a:lnTo>
                  <a:lnTo>
                    <a:pt x="20091" y="33541"/>
                  </a:lnTo>
                  <a:lnTo>
                    <a:pt x="14999" y="61900"/>
                  </a:lnTo>
                  <a:lnTo>
                    <a:pt x="0" y="59830"/>
                  </a:lnTo>
                  <a:lnTo>
                    <a:pt x="16205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Shape 71">
              <a:extLst>
                <a:ext uri="{FF2B5EF4-FFF2-40B4-BE49-F238E27FC236}">
                  <a16:creationId xmlns:a16="http://schemas.microsoft.com/office/drawing/2014/main" id="{DF6FA45D-592D-B84E-2D29-569EA23A3D70}"/>
                </a:ext>
              </a:extLst>
            </p:cNvPr>
            <p:cNvSpPr/>
            <p:nvPr/>
          </p:nvSpPr>
          <p:spPr>
            <a:xfrm>
              <a:off x="1949737" y="1058451"/>
              <a:ext cx="13449" cy="45860"/>
            </a:xfrm>
            <a:custGeom>
              <a:avLst/>
              <a:gdLst/>
              <a:ahLst/>
              <a:cxnLst/>
              <a:rect l="0" t="0" r="0" b="0"/>
              <a:pathLst>
                <a:path w="13449" h="45860">
                  <a:moveTo>
                    <a:pt x="13449" y="0"/>
                  </a:moveTo>
                  <a:lnTo>
                    <a:pt x="13449" y="44488"/>
                  </a:lnTo>
                  <a:lnTo>
                    <a:pt x="0" y="45860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Shape 72">
              <a:extLst>
                <a:ext uri="{FF2B5EF4-FFF2-40B4-BE49-F238E27FC236}">
                  <a16:creationId xmlns:a16="http://schemas.microsoft.com/office/drawing/2014/main" id="{0EE97C31-0CC3-EDD5-E3D4-08B03586E790}"/>
                </a:ext>
              </a:extLst>
            </p:cNvPr>
            <p:cNvSpPr/>
            <p:nvPr/>
          </p:nvSpPr>
          <p:spPr>
            <a:xfrm>
              <a:off x="1946804" y="1039744"/>
              <a:ext cx="18364" cy="15685"/>
            </a:xfrm>
            <a:custGeom>
              <a:avLst/>
              <a:gdLst/>
              <a:ahLst/>
              <a:cxnLst/>
              <a:rect l="0" t="0" r="0" b="0"/>
              <a:pathLst>
                <a:path w="18364" h="15685">
                  <a:moveTo>
                    <a:pt x="8458" y="0"/>
                  </a:moveTo>
                  <a:lnTo>
                    <a:pt x="18364" y="7239"/>
                  </a:lnTo>
                  <a:lnTo>
                    <a:pt x="9741" y="15685"/>
                  </a:lnTo>
                  <a:lnTo>
                    <a:pt x="0" y="8623"/>
                  </a:lnTo>
                  <a:lnTo>
                    <a:pt x="8458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Shape 73">
              <a:extLst>
                <a:ext uri="{FF2B5EF4-FFF2-40B4-BE49-F238E27FC236}">
                  <a16:creationId xmlns:a16="http://schemas.microsoft.com/office/drawing/2014/main" id="{480F9D03-CBD5-F400-D509-50E4A625F16F}"/>
                </a:ext>
              </a:extLst>
            </p:cNvPr>
            <p:cNvSpPr/>
            <p:nvPr/>
          </p:nvSpPr>
          <p:spPr>
            <a:xfrm>
              <a:off x="1972233" y="1057766"/>
              <a:ext cx="40361" cy="46546"/>
            </a:xfrm>
            <a:custGeom>
              <a:avLst/>
              <a:gdLst/>
              <a:ahLst/>
              <a:cxnLst/>
              <a:rect l="0" t="0" r="0" b="0"/>
              <a:pathLst>
                <a:path w="40361" h="46546">
                  <a:moveTo>
                    <a:pt x="12421" y="0"/>
                  </a:moveTo>
                  <a:lnTo>
                    <a:pt x="12421" y="6718"/>
                  </a:lnTo>
                  <a:lnTo>
                    <a:pt x="12586" y="6718"/>
                  </a:lnTo>
                  <a:cubicBezTo>
                    <a:pt x="16040" y="1549"/>
                    <a:pt x="20434" y="0"/>
                    <a:pt x="24143" y="0"/>
                  </a:cubicBezTo>
                  <a:cubicBezTo>
                    <a:pt x="36309" y="0"/>
                    <a:pt x="40361" y="7760"/>
                    <a:pt x="40361" y="18796"/>
                  </a:cubicBezTo>
                  <a:lnTo>
                    <a:pt x="40361" y="45174"/>
                  </a:lnTo>
                  <a:lnTo>
                    <a:pt x="26911" y="46546"/>
                  </a:lnTo>
                  <a:lnTo>
                    <a:pt x="26911" y="19736"/>
                  </a:lnTo>
                  <a:cubicBezTo>
                    <a:pt x="26911" y="14567"/>
                    <a:pt x="24231" y="12065"/>
                    <a:pt x="20180" y="12065"/>
                  </a:cubicBezTo>
                  <a:cubicBezTo>
                    <a:pt x="16129" y="12065"/>
                    <a:pt x="13449" y="14567"/>
                    <a:pt x="13449" y="19736"/>
                  </a:cubicBezTo>
                  <a:lnTo>
                    <a:pt x="13449" y="45174"/>
                  </a:lnTo>
                  <a:lnTo>
                    <a:pt x="0" y="46546"/>
                  </a:lnTo>
                  <a:lnTo>
                    <a:pt x="0" y="1372"/>
                  </a:lnTo>
                  <a:lnTo>
                    <a:pt x="12421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Shape 74">
              <a:extLst>
                <a:ext uri="{FF2B5EF4-FFF2-40B4-BE49-F238E27FC236}">
                  <a16:creationId xmlns:a16="http://schemas.microsoft.com/office/drawing/2014/main" id="{C598572B-785E-09B4-F3FA-DC635FD456F3}"/>
                </a:ext>
              </a:extLst>
            </p:cNvPr>
            <p:cNvSpPr/>
            <p:nvPr/>
          </p:nvSpPr>
          <p:spPr>
            <a:xfrm>
              <a:off x="2020167" y="1057766"/>
              <a:ext cx="40361" cy="46546"/>
            </a:xfrm>
            <a:custGeom>
              <a:avLst/>
              <a:gdLst/>
              <a:ahLst/>
              <a:cxnLst/>
              <a:rect l="0" t="0" r="0" b="0"/>
              <a:pathLst>
                <a:path w="40361" h="46546">
                  <a:moveTo>
                    <a:pt x="12421" y="0"/>
                  </a:moveTo>
                  <a:lnTo>
                    <a:pt x="12421" y="6718"/>
                  </a:lnTo>
                  <a:lnTo>
                    <a:pt x="12586" y="6718"/>
                  </a:lnTo>
                  <a:cubicBezTo>
                    <a:pt x="16040" y="1549"/>
                    <a:pt x="20434" y="0"/>
                    <a:pt x="24143" y="0"/>
                  </a:cubicBezTo>
                  <a:cubicBezTo>
                    <a:pt x="36309" y="0"/>
                    <a:pt x="40361" y="7760"/>
                    <a:pt x="40361" y="18796"/>
                  </a:cubicBezTo>
                  <a:lnTo>
                    <a:pt x="40361" y="45174"/>
                  </a:lnTo>
                  <a:lnTo>
                    <a:pt x="26911" y="46546"/>
                  </a:lnTo>
                  <a:lnTo>
                    <a:pt x="26911" y="19736"/>
                  </a:lnTo>
                  <a:cubicBezTo>
                    <a:pt x="26911" y="14567"/>
                    <a:pt x="24231" y="12065"/>
                    <a:pt x="20180" y="12065"/>
                  </a:cubicBezTo>
                  <a:cubicBezTo>
                    <a:pt x="16129" y="12065"/>
                    <a:pt x="13449" y="14567"/>
                    <a:pt x="13449" y="19736"/>
                  </a:cubicBezTo>
                  <a:lnTo>
                    <a:pt x="13449" y="45174"/>
                  </a:lnTo>
                  <a:lnTo>
                    <a:pt x="0" y="46546"/>
                  </a:lnTo>
                  <a:lnTo>
                    <a:pt x="0" y="1372"/>
                  </a:lnTo>
                  <a:lnTo>
                    <a:pt x="12421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Shape 75">
              <a:extLst>
                <a:ext uri="{FF2B5EF4-FFF2-40B4-BE49-F238E27FC236}">
                  <a16:creationId xmlns:a16="http://schemas.microsoft.com/office/drawing/2014/main" id="{2D8D3E21-F5B4-E9B1-D58A-DE121F70A199}"/>
                </a:ext>
              </a:extLst>
            </p:cNvPr>
            <p:cNvSpPr/>
            <p:nvPr/>
          </p:nvSpPr>
          <p:spPr>
            <a:xfrm>
              <a:off x="2066037" y="1058705"/>
              <a:ext cx="21120" cy="45103"/>
            </a:xfrm>
            <a:custGeom>
              <a:avLst/>
              <a:gdLst/>
              <a:ahLst/>
              <a:cxnLst/>
              <a:rect l="0" t="0" r="0" b="0"/>
              <a:pathLst>
                <a:path w="21120" h="45103">
                  <a:moveTo>
                    <a:pt x="21120" y="0"/>
                  </a:moveTo>
                  <a:lnTo>
                    <a:pt x="21120" y="11312"/>
                  </a:lnTo>
                  <a:lnTo>
                    <a:pt x="15948" y="13733"/>
                  </a:lnTo>
                  <a:cubicBezTo>
                    <a:pt x="14072" y="15825"/>
                    <a:pt x="12929" y="18629"/>
                    <a:pt x="12929" y="21473"/>
                  </a:cubicBezTo>
                  <a:lnTo>
                    <a:pt x="12929" y="23023"/>
                  </a:lnTo>
                  <a:lnTo>
                    <a:pt x="21120" y="17549"/>
                  </a:lnTo>
                  <a:lnTo>
                    <a:pt x="21120" y="28318"/>
                  </a:lnTo>
                  <a:lnTo>
                    <a:pt x="16891" y="31037"/>
                  </a:lnTo>
                  <a:lnTo>
                    <a:pt x="21120" y="32903"/>
                  </a:lnTo>
                  <a:lnTo>
                    <a:pt x="21120" y="45103"/>
                  </a:lnTo>
                  <a:lnTo>
                    <a:pt x="6637" y="38801"/>
                  </a:lnTo>
                  <a:cubicBezTo>
                    <a:pt x="2435" y="34383"/>
                    <a:pt x="0" y="28630"/>
                    <a:pt x="0" y="23290"/>
                  </a:cubicBezTo>
                  <a:cubicBezTo>
                    <a:pt x="0" y="16692"/>
                    <a:pt x="2629" y="10634"/>
                    <a:pt x="6853" y="6226"/>
                  </a:cubicBezTo>
                  <a:lnTo>
                    <a:pt x="2112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Shape 76">
              <a:extLst>
                <a:ext uri="{FF2B5EF4-FFF2-40B4-BE49-F238E27FC236}">
                  <a16:creationId xmlns:a16="http://schemas.microsoft.com/office/drawing/2014/main" id="{691668DE-E318-282C-7B15-40D56A281435}"/>
                </a:ext>
              </a:extLst>
            </p:cNvPr>
            <p:cNvSpPr/>
            <p:nvPr/>
          </p:nvSpPr>
          <p:spPr>
            <a:xfrm>
              <a:off x="2087158" y="1087760"/>
              <a:ext cx="22936" cy="17247"/>
            </a:xfrm>
            <a:custGeom>
              <a:avLst/>
              <a:gdLst/>
              <a:ahLst/>
              <a:cxnLst/>
              <a:rect l="0" t="0" r="0" b="0"/>
              <a:pathLst>
                <a:path w="22936" h="17247">
                  <a:moveTo>
                    <a:pt x="15862" y="0"/>
                  </a:moveTo>
                  <a:lnTo>
                    <a:pt x="22936" y="10351"/>
                  </a:lnTo>
                  <a:cubicBezTo>
                    <a:pt x="17069" y="14402"/>
                    <a:pt x="10426" y="17247"/>
                    <a:pt x="2756" y="17247"/>
                  </a:cubicBezTo>
                  <a:lnTo>
                    <a:pt x="0" y="16047"/>
                  </a:lnTo>
                  <a:lnTo>
                    <a:pt x="0" y="3848"/>
                  </a:lnTo>
                  <a:lnTo>
                    <a:pt x="3022" y="5182"/>
                  </a:lnTo>
                  <a:cubicBezTo>
                    <a:pt x="7760" y="5182"/>
                    <a:pt x="12243" y="2934"/>
                    <a:pt x="15862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Shape 77">
              <a:extLst>
                <a:ext uri="{FF2B5EF4-FFF2-40B4-BE49-F238E27FC236}">
                  <a16:creationId xmlns:a16="http://schemas.microsoft.com/office/drawing/2014/main" id="{4FCC04CE-8714-44C6-22FE-7B9A5C7F04DA}"/>
                </a:ext>
              </a:extLst>
            </p:cNvPr>
            <p:cNvSpPr/>
            <p:nvPr/>
          </p:nvSpPr>
          <p:spPr>
            <a:xfrm>
              <a:off x="2087158" y="1057763"/>
              <a:ext cx="24320" cy="29260"/>
            </a:xfrm>
            <a:custGeom>
              <a:avLst/>
              <a:gdLst/>
              <a:ahLst/>
              <a:cxnLst/>
              <a:rect l="0" t="0" r="0" b="0"/>
              <a:pathLst>
                <a:path w="24320" h="29260">
                  <a:moveTo>
                    <a:pt x="2159" y="0"/>
                  </a:moveTo>
                  <a:cubicBezTo>
                    <a:pt x="11468" y="0"/>
                    <a:pt x="20180" y="5347"/>
                    <a:pt x="24320" y="13627"/>
                  </a:cubicBezTo>
                  <a:lnTo>
                    <a:pt x="0" y="29260"/>
                  </a:lnTo>
                  <a:lnTo>
                    <a:pt x="0" y="18491"/>
                  </a:lnTo>
                  <a:lnTo>
                    <a:pt x="8191" y="13018"/>
                  </a:lnTo>
                  <a:cubicBezTo>
                    <a:pt x="6807" y="11557"/>
                    <a:pt x="4572" y="11201"/>
                    <a:pt x="2248" y="11201"/>
                  </a:cubicBezTo>
                  <a:lnTo>
                    <a:pt x="0" y="12254"/>
                  </a:lnTo>
                  <a:lnTo>
                    <a:pt x="0" y="942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Shape 78">
              <a:extLst>
                <a:ext uri="{FF2B5EF4-FFF2-40B4-BE49-F238E27FC236}">
                  <a16:creationId xmlns:a16="http://schemas.microsoft.com/office/drawing/2014/main" id="{32C9CCD3-6971-3844-F977-13B62FE5D22D}"/>
                </a:ext>
              </a:extLst>
            </p:cNvPr>
            <p:cNvSpPr/>
            <p:nvPr/>
          </p:nvSpPr>
          <p:spPr>
            <a:xfrm>
              <a:off x="2113539" y="1074406"/>
              <a:ext cx="19177" cy="30607"/>
            </a:xfrm>
            <a:custGeom>
              <a:avLst/>
              <a:gdLst/>
              <a:ahLst/>
              <a:cxnLst/>
              <a:rect l="0" t="0" r="0" b="0"/>
              <a:pathLst>
                <a:path w="19177" h="30607">
                  <a:moveTo>
                    <a:pt x="15862" y="0"/>
                  </a:moveTo>
                  <a:lnTo>
                    <a:pt x="19177" y="1112"/>
                  </a:lnTo>
                  <a:lnTo>
                    <a:pt x="19177" y="8654"/>
                  </a:lnTo>
                  <a:lnTo>
                    <a:pt x="12497" y="14389"/>
                  </a:lnTo>
                  <a:lnTo>
                    <a:pt x="19177" y="20212"/>
                  </a:lnTo>
                  <a:lnTo>
                    <a:pt x="19177" y="28878"/>
                  </a:lnTo>
                  <a:lnTo>
                    <a:pt x="15431" y="30607"/>
                  </a:lnTo>
                  <a:cubicBezTo>
                    <a:pt x="5436" y="30607"/>
                    <a:pt x="0" y="24054"/>
                    <a:pt x="0" y="14567"/>
                  </a:cubicBezTo>
                  <a:cubicBezTo>
                    <a:pt x="0" y="5601"/>
                    <a:pt x="7328" y="0"/>
                    <a:pt x="15862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Shape 79">
              <a:extLst>
                <a:ext uri="{FF2B5EF4-FFF2-40B4-BE49-F238E27FC236}">
                  <a16:creationId xmlns:a16="http://schemas.microsoft.com/office/drawing/2014/main" id="{A3A92B8A-590B-44D6-0AB0-B6A3098AD217}"/>
                </a:ext>
              </a:extLst>
            </p:cNvPr>
            <p:cNvSpPr/>
            <p:nvPr/>
          </p:nvSpPr>
          <p:spPr>
            <a:xfrm>
              <a:off x="2119229" y="1057848"/>
              <a:ext cx="13487" cy="13789"/>
            </a:xfrm>
            <a:custGeom>
              <a:avLst/>
              <a:gdLst/>
              <a:ahLst/>
              <a:cxnLst/>
              <a:rect l="0" t="0" r="0" b="0"/>
              <a:pathLst>
                <a:path w="13487" h="13789">
                  <a:moveTo>
                    <a:pt x="13487" y="0"/>
                  </a:moveTo>
                  <a:lnTo>
                    <a:pt x="13487" y="11527"/>
                  </a:lnTo>
                  <a:lnTo>
                    <a:pt x="11633" y="11122"/>
                  </a:lnTo>
                  <a:cubicBezTo>
                    <a:pt x="7671" y="11122"/>
                    <a:pt x="3619" y="12151"/>
                    <a:pt x="0" y="13789"/>
                  </a:cubicBezTo>
                  <a:lnTo>
                    <a:pt x="1892" y="1902"/>
                  </a:lnTo>
                  <a:lnTo>
                    <a:pt x="13487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Shape 80">
              <a:extLst>
                <a:ext uri="{FF2B5EF4-FFF2-40B4-BE49-F238E27FC236}">
                  <a16:creationId xmlns:a16="http://schemas.microsoft.com/office/drawing/2014/main" id="{4B3E3469-802E-AD37-732B-F63C8D427E5D}"/>
                </a:ext>
              </a:extLst>
            </p:cNvPr>
            <p:cNvSpPr/>
            <p:nvPr/>
          </p:nvSpPr>
          <p:spPr>
            <a:xfrm>
              <a:off x="2132716" y="1057757"/>
              <a:ext cx="19190" cy="46558"/>
            </a:xfrm>
            <a:custGeom>
              <a:avLst/>
              <a:gdLst/>
              <a:ahLst/>
              <a:cxnLst/>
              <a:rect l="0" t="0" r="0" b="0"/>
              <a:pathLst>
                <a:path w="19190" h="46558">
                  <a:moveTo>
                    <a:pt x="559" y="0"/>
                  </a:moveTo>
                  <a:cubicBezTo>
                    <a:pt x="11595" y="0"/>
                    <a:pt x="19190" y="4572"/>
                    <a:pt x="19190" y="15519"/>
                  </a:cubicBezTo>
                  <a:lnTo>
                    <a:pt x="19190" y="45187"/>
                  </a:lnTo>
                  <a:lnTo>
                    <a:pt x="7468" y="46558"/>
                  </a:lnTo>
                  <a:lnTo>
                    <a:pt x="7468" y="42164"/>
                  </a:lnTo>
                  <a:lnTo>
                    <a:pt x="7290" y="42164"/>
                  </a:lnTo>
                  <a:lnTo>
                    <a:pt x="0" y="45528"/>
                  </a:lnTo>
                  <a:lnTo>
                    <a:pt x="0" y="36862"/>
                  </a:lnTo>
                  <a:lnTo>
                    <a:pt x="51" y="36906"/>
                  </a:lnTo>
                  <a:cubicBezTo>
                    <a:pt x="3670" y="36906"/>
                    <a:pt x="6680" y="34747"/>
                    <a:pt x="6680" y="31039"/>
                  </a:cubicBezTo>
                  <a:cubicBezTo>
                    <a:pt x="6680" y="27419"/>
                    <a:pt x="3670" y="25260"/>
                    <a:pt x="51" y="25260"/>
                  </a:cubicBezTo>
                  <a:lnTo>
                    <a:pt x="0" y="25304"/>
                  </a:lnTo>
                  <a:lnTo>
                    <a:pt x="0" y="17762"/>
                  </a:lnTo>
                  <a:lnTo>
                    <a:pt x="6680" y="20002"/>
                  </a:lnTo>
                  <a:cubicBezTo>
                    <a:pt x="6769" y="19571"/>
                    <a:pt x="6769" y="19152"/>
                    <a:pt x="6769" y="18631"/>
                  </a:cubicBezTo>
                  <a:cubicBezTo>
                    <a:pt x="6769" y="15570"/>
                    <a:pt x="6058" y="13716"/>
                    <a:pt x="4624" y="12627"/>
                  </a:cubicBezTo>
                  <a:lnTo>
                    <a:pt x="0" y="11618"/>
                  </a:lnTo>
                  <a:lnTo>
                    <a:pt x="0" y="92"/>
                  </a:lnTo>
                  <a:lnTo>
                    <a:pt x="55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Shape 81">
              <a:extLst>
                <a:ext uri="{FF2B5EF4-FFF2-40B4-BE49-F238E27FC236}">
                  <a16:creationId xmlns:a16="http://schemas.microsoft.com/office/drawing/2014/main" id="{2CE187CD-A0BF-1F57-F008-BED923B28991}"/>
                </a:ext>
              </a:extLst>
            </p:cNvPr>
            <p:cNvSpPr/>
            <p:nvPr/>
          </p:nvSpPr>
          <p:spPr>
            <a:xfrm>
              <a:off x="2158196" y="1057757"/>
              <a:ext cx="23711" cy="61735"/>
            </a:xfrm>
            <a:custGeom>
              <a:avLst/>
              <a:gdLst/>
              <a:ahLst/>
              <a:cxnLst/>
              <a:rect l="0" t="0" r="0" b="0"/>
              <a:pathLst>
                <a:path w="23711" h="61735">
                  <a:moveTo>
                    <a:pt x="12586" y="0"/>
                  </a:moveTo>
                  <a:lnTo>
                    <a:pt x="12586" y="8115"/>
                  </a:lnTo>
                  <a:lnTo>
                    <a:pt x="12764" y="8115"/>
                  </a:lnTo>
                  <a:lnTo>
                    <a:pt x="23711" y="1510"/>
                  </a:lnTo>
                  <a:lnTo>
                    <a:pt x="23711" y="12078"/>
                  </a:lnTo>
                  <a:cubicBezTo>
                    <a:pt x="17412" y="12078"/>
                    <a:pt x="12764" y="17843"/>
                    <a:pt x="12764" y="23622"/>
                  </a:cubicBezTo>
                  <a:cubicBezTo>
                    <a:pt x="12764" y="29400"/>
                    <a:pt x="17412" y="35179"/>
                    <a:pt x="23711" y="35179"/>
                  </a:cubicBezTo>
                  <a:lnTo>
                    <a:pt x="23711" y="46479"/>
                  </a:lnTo>
                  <a:lnTo>
                    <a:pt x="13627" y="42164"/>
                  </a:lnTo>
                  <a:lnTo>
                    <a:pt x="13449" y="42164"/>
                  </a:lnTo>
                  <a:lnTo>
                    <a:pt x="13449" y="60350"/>
                  </a:lnTo>
                  <a:lnTo>
                    <a:pt x="0" y="61735"/>
                  </a:lnTo>
                  <a:lnTo>
                    <a:pt x="0" y="1384"/>
                  </a:lnTo>
                  <a:lnTo>
                    <a:pt x="12586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Shape 82">
              <a:extLst>
                <a:ext uri="{FF2B5EF4-FFF2-40B4-BE49-F238E27FC236}">
                  <a16:creationId xmlns:a16="http://schemas.microsoft.com/office/drawing/2014/main" id="{A5341B21-58DB-7876-978A-E46C494EFC33}"/>
                </a:ext>
              </a:extLst>
            </p:cNvPr>
            <p:cNvSpPr/>
            <p:nvPr/>
          </p:nvSpPr>
          <p:spPr>
            <a:xfrm>
              <a:off x="2181907" y="1057757"/>
              <a:ext cx="24397" cy="47257"/>
            </a:xfrm>
            <a:custGeom>
              <a:avLst/>
              <a:gdLst/>
              <a:ahLst/>
              <a:cxnLst/>
              <a:rect l="0" t="0" r="0" b="0"/>
              <a:pathLst>
                <a:path w="24397" h="47257">
                  <a:moveTo>
                    <a:pt x="2502" y="0"/>
                  </a:moveTo>
                  <a:cubicBezTo>
                    <a:pt x="15430" y="0"/>
                    <a:pt x="24397" y="11900"/>
                    <a:pt x="24397" y="24143"/>
                  </a:cubicBezTo>
                  <a:cubicBezTo>
                    <a:pt x="24397" y="36220"/>
                    <a:pt x="13881" y="47257"/>
                    <a:pt x="1816" y="47257"/>
                  </a:cubicBezTo>
                  <a:lnTo>
                    <a:pt x="0" y="46479"/>
                  </a:lnTo>
                  <a:lnTo>
                    <a:pt x="0" y="35179"/>
                  </a:lnTo>
                  <a:cubicBezTo>
                    <a:pt x="6286" y="35179"/>
                    <a:pt x="10947" y="29400"/>
                    <a:pt x="10947" y="23622"/>
                  </a:cubicBezTo>
                  <a:cubicBezTo>
                    <a:pt x="10947" y="17843"/>
                    <a:pt x="6286" y="12078"/>
                    <a:pt x="0" y="12078"/>
                  </a:cubicBezTo>
                  <a:lnTo>
                    <a:pt x="0" y="1510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Shape 83">
              <a:extLst>
                <a:ext uri="{FF2B5EF4-FFF2-40B4-BE49-F238E27FC236}">
                  <a16:creationId xmlns:a16="http://schemas.microsoft.com/office/drawing/2014/main" id="{70331F2A-04F9-F72E-7490-891C90FD4BE9}"/>
                </a:ext>
              </a:extLst>
            </p:cNvPr>
            <p:cNvSpPr/>
            <p:nvPr/>
          </p:nvSpPr>
          <p:spPr>
            <a:xfrm>
              <a:off x="2209664" y="1057757"/>
              <a:ext cx="24702" cy="47244"/>
            </a:xfrm>
            <a:custGeom>
              <a:avLst/>
              <a:gdLst/>
              <a:ahLst/>
              <a:cxnLst/>
              <a:rect l="0" t="0" r="0" b="0"/>
              <a:pathLst>
                <a:path w="24702" h="47244">
                  <a:moveTo>
                    <a:pt x="24663" y="0"/>
                  </a:moveTo>
                  <a:lnTo>
                    <a:pt x="24702" y="15"/>
                  </a:lnTo>
                  <a:lnTo>
                    <a:pt x="24702" y="12525"/>
                  </a:lnTo>
                  <a:lnTo>
                    <a:pt x="24663" y="12510"/>
                  </a:lnTo>
                  <a:cubicBezTo>
                    <a:pt x="18707" y="12510"/>
                    <a:pt x="13449" y="17412"/>
                    <a:pt x="13449" y="23622"/>
                  </a:cubicBezTo>
                  <a:cubicBezTo>
                    <a:pt x="13449" y="29832"/>
                    <a:pt x="18707" y="34747"/>
                    <a:pt x="24663" y="34747"/>
                  </a:cubicBezTo>
                  <a:lnTo>
                    <a:pt x="24702" y="34732"/>
                  </a:lnTo>
                  <a:lnTo>
                    <a:pt x="24702" y="47229"/>
                  </a:lnTo>
                  <a:lnTo>
                    <a:pt x="24663" y="47244"/>
                  </a:lnTo>
                  <a:cubicBezTo>
                    <a:pt x="11646" y="47244"/>
                    <a:pt x="0" y="37338"/>
                    <a:pt x="0" y="23622"/>
                  </a:cubicBezTo>
                  <a:cubicBezTo>
                    <a:pt x="0" y="9919"/>
                    <a:pt x="11646" y="0"/>
                    <a:pt x="24663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Shape 84">
              <a:extLst>
                <a:ext uri="{FF2B5EF4-FFF2-40B4-BE49-F238E27FC236}">
                  <a16:creationId xmlns:a16="http://schemas.microsoft.com/office/drawing/2014/main" id="{DFC573EF-909D-BA5E-140B-F773D40D1891}"/>
                </a:ext>
              </a:extLst>
            </p:cNvPr>
            <p:cNvSpPr/>
            <p:nvPr/>
          </p:nvSpPr>
          <p:spPr>
            <a:xfrm>
              <a:off x="2234366" y="1057771"/>
              <a:ext cx="24701" cy="47215"/>
            </a:xfrm>
            <a:custGeom>
              <a:avLst/>
              <a:gdLst/>
              <a:ahLst/>
              <a:cxnLst/>
              <a:rect l="0" t="0" r="0" b="0"/>
              <a:pathLst>
                <a:path w="24701" h="47215">
                  <a:moveTo>
                    <a:pt x="0" y="0"/>
                  </a:moveTo>
                  <a:lnTo>
                    <a:pt x="17242" y="6658"/>
                  </a:lnTo>
                  <a:cubicBezTo>
                    <a:pt x="21790" y="10850"/>
                    <a:pt x="24701" y="16756"/>
                    <a:pt x="24701" y="23607"/>
                  </a:cubicBezTo>
                  <a:cubicBezTo>
                    <a:pt x="24701" y="30465"/>
                    <a:pt x="21790" y="36371"/>
                    <a:pt x="17242" y="40562"/>
                  </a:cubicBezTo>
                  <a:lnTo>
                    <a:pt x="0" y="47215"/>
                  </a:lnTo>
                  <a:lnTo>
                    <a:pt x="0" y="34717"/>
                  </a:lnTo>
                  <a:lnTo>
                    <a:pt x="7869" y="31499"/>
                  </a:lnTo>
                  <a:cubicBezTo>
                    <a:pt x="9938" y="29494"/>
                    <a:pt x="11252" y="26712"/>
                    <a:pt x="11252" y="23607"/>
                  </a:cubicBezTo>
                  <a:cubicBezTo>
                    <a:pt x="11252" y="20502"/>
                    <a:pt x="9938" y="17724"/>
                    <a:pt x="7869" y="15722"/>
                  </a:cubicBezTo>
                  <a:lnTo>
                    <a:pt x="0" y="12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Shape 85">
              <a:extLst>
                <a:ext uri="{FF2B5EF4-FFF2-40B4-BE49-F238E27FC236}">
                  <a16:creationId xmlns:a16="http://schemas.microsoft.com/office/drawing/2014/main" id="{55F50A4C-154E-4A4E-4B8B-91BC90FEB2AA}"/>
                </a:ext>
              </a:extLst>
            </p:cNvPr>
            <p:cNvSpPr/>
            <p:nvPr/>
          </p:nvSpPr>
          <p:spPr>
            <a:xfrm>
              <a:off x="2265961" y="1042156"/>
              <a:ext cx="13449" cy="62154"/>
            </a:xfrm>
            <a:custGeom>
              <a:avLst/>
              <a:gdLst/>
              <a:ahLst/>
              <a:cxnLst/>
              <a:rect l="0" t="0" r="0" b="0"/>
              <a:pathLst>
                <a:path w="13449" h="62154">
                  <a:moveTo>
                    <a:pt x="13449" y="0"/>
                  </a:moveTo>
                  <a:lnTo>
                    <a:pt x="13449" y="60782"/>
                  </a:lnTo>
                  <a:lnTo>
                    <a:pt x="0" y="62154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Shape 86">
              <a:extLst>
                <a:ext uri="{FF2B5EF4-FFF2-40B4-BE49-F238E27FC236}">
                  <a16:creationId xmlns:a16="http://schemas.microsoft.com/office/drawing/2014/main" id="{3BC39003-5EA2-B35F-AFB0-34A0D4DF70E0}"/>
                </a:ext>
              </a:extLst>
            </p:cNvPr>
            <p:cNvSpPr/>
            <p:nvPr/>
          </p:nvSpPr>
          <p:spPr>
            <a:xfrm>
              <a:off x="2289928" y="1058451"/>
              <a:ext cx="13449" cy="45860"/>
            </a:xfrm>
            <a:custGeom>
              <a:avLst/>
              <a:gdLst/>
              <a:ahLst/>
              <a:cxnLst/>
              <a:rect l="0" t="0" r="0" b="0"/>
              <a:pathLst>
                <a:path w="13449" h="45860">
                  <a:moveTo>
                    <a:pt x="13449" y="0"/>
                  </a:moveTo>
                  <a:lnTo>
                    <a:pt x="13449" y="44488"/>
                  </a:lnTo>
                  <a:lnTo>
                    <a:pt x="0" y="45860"/>
                  </a:lnTo>
                  <a:lnTo>
                    <a:pt x="0" y="1384"/>
                  </a:lnTo>
                  <a:lnTo>
                    <a:pt x="13449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Shape 87">
              <a:extLst>
                <a:ext uri="{FF2B5EF4-FFF2-40B4-BE49-F238E27FC236}">
                  <a16:creationId xmlns:a16="http://schemas.microsoft.com/office/drawing/2014/main" id="{82440E7E-D6FC-C7AC-0F6C-579974E6174D}"/>
                </a:ext>
              </a:extLst>
            </p:cNvPr>
            <p:cNvSpPr/>
            <p:nvPr/>
          </p:nvSpPr>
          <p:spPr>
            <a:xfrm>
              <a:off x="2286995" y="1039744"/>
              <a:ext cx="18364" cy="15685"/>
            </a:xfrm>
            <a:custGeom>
              <a:avLst/>
              <a:gdLst/>
              <a:ahLst/>
              <a:cxnLst/>
              <a:rect l="0" t="0" r="0" b="0"/>
              <a:pathLst>
                <a:path w="18364" h="15685">
                  <a:moveTo>
                    <a:pt x="8445" y="0"/>
                  </a:moveTo>
                  <a:lnTo>
                    <a:pt x="18364" y="7239"/>
                  </a:lnTo>
                  <a:lnTo>
                    <a:pt x="9753" y="15685"/>
                  </a:lnTo>
                  <a:lnTo>
                    <a:pt x="0" y="8623"/>
                  </a:lnTo>
                  <a:lnTo>
                    <a:pt x="8445" y="0"/>
                  </a:ln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Shape 88">
              <a:extLst>
                <a:ext uri="{FF2B5EF4-FFF2-40B4-BE49-F238E27FC236}">
                  <a16:creationId xmlns:a16="http://schemas.microsoft.com/office/drawing/2014/main" id="{4B00100F-A216-2402-AE86-DDEDCE86DF06}"/>
                </a:ext>
              </a:extLst>
            </p:cNvPr>
            <p:cNvSpPr/>
            <p:nvPr/>
          </p:nvSpPr>
          <p:spPr>
            <a:xfrm>
              <a:off x="2309503" y="1057767"/>
              <a:ext cx="35090" cy="47244"/>
            </a:xfrm>
            <a:custGeom>
              <a:avLst/>
              <a:gdLst/>
              <a:ahLst/>
              <a:cxnLst/>
              <a:rect l="0" t="0" r="0" b="0"/>
              <a:pathLst>
                <a:path w="35090" h="47244">
                  <a:moveTo>
                    <a:pt x="18707" y="0"/>
                  </a:moveTo>
                  <a:cubicBezTo>
                    <a:pt x="24054" y="0"/>
                    <a:pt x="29566" y="2578"/>
                    <a:pt x="33452" y="6198"/>
                  </a:cubicBezTo>
                  <a:lnTo>
                    <a:pt x="26035" y="13703"/>
                  </a:lnTo>
                  <a:cubicBezTo>
                    <a:pt x="24143" y="12230"/>
                    <a:pt x="21463" y="11201"/>
                    <a:pt x="18961" y="11201"/>
                  </a:cubicBezTo>
                  <a:cubicBezTo>
                    <a:pt x="17335" y="11201"/>
                    <a:pt x="14389" y="11544"/>
                    <a:pt x="14389" y="13881"/>
                  </a:cubicBezTo>
                  <a:cubicBezTo>
                    <a:pt x="14389" y="21285"/>
                    <a:pt x="35090" y="13881"/>
                    <a:pt x="35090" y="32321"/>
                  </a:cubicBezTo>
                  <a:cubicBezTo>
                    <a:pt x="35090" y="42062"/>
                    <a:pt x="26378" y="47244"/>
                    <a:pt x="17678" y="47244"/>
                  </a:cubicBezTo>
                  <a:cubicBezTo>
                    <a:pt x="10173" y="47244"/>
                    <a:pt x="5944" y="45771"/>
                    <a:pt x="0" y="41211"/>
                  </a:cubicBezTo>
                  <a:lnTo>
                    <a:pt x="6807" y="31979"/>
                  </a:lnTo>
                  <a:cubicBezTo>
                    <a:pt x="9474" y="34658"/>
                    <a:pt x="12763" y="36030"/>
                    <a:pt x="16548" y="36030"/>
                  </a:cubicBezTo>
                  <a:cubicBezTo>
                    <a:pt x="18783" y="36030"/>
                    <a:pt x="22593" y="35687"/>
                    <a:pt x="22593" y="32499"/>
                  </a:cubicBezTo>
                  <a:cubicBezTo>
                    <a:pt x="22593" y="26378"/>
                    <a:pt x="1892" y="32499"/>
                    <a:pt x="1892" y="14478"/>
                  </a:cubicBezTo>
                  <a:cubicBezTo>
                    <a:pt x="1892" y="4559"/>
                    <a:pt x="9906" y="0"/>
                    <a:pt x="18707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Shape 1407">
              <a:extLst>
                <a:ext uri="{FF2B5EF4-FFF2-40B4-BE49-F238E27FC236}">
                  <a16:creationId xmlns:a16="http://schemas.microsoft.com/office/drawing/2014/main" id="{2C0104DA-E1F4-6128-7D1F-19304CA1A7C4}"/>
                </a:ext>
              </a:extLst>
            </p:cNvPr>
            <p:cNvSpPr/>
            <p:nvPr/>
          </p:nvSpPr>
          <p:spPr>
            <a:xfrm>
              <a:off x="2749296" y="646176"/>
              <a:ext cx="2775204" cy="768096"/>
            </a:xfrm>
            <a:custGeom>
              <a:avLst/>
              <a:gdLst/>
              <a:ahLst/>
              <a:cxnLst/>
              <a:rect l="0" t="0" r="0" b="0"/>
              <a:pathLst>
                <a:path w="2775204" h="768096">
                  <a:moveTo>
                    <a:pt x="0" y="0"/>
                  </a:moveTo>
                  <a:lnTo>
                    <a:pt x="2775204" y="0"/>
                  </a:lnTo>
                  <a:lnTo>
                    <a:pt x="2775204" y="768096"/>
                  </a:lnTo>
                  <a:lnTo>
                    <a:pt x="0" y="768096"/>
                  </a:lnTo>
                  <a:lnTo>
                    <a:pt x="0" y="0"/>
                  </a:lnTo>
                </a:path>
              </a:pathLst>
            </a:custGeom>
            <a:solidFill>
              <a:srgbClr val="E74F3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5B07B0D-7FA4-E142-76DB-718FC16946C4}"/>
                </a:ext>
              </a:extLst>
            </p:cNvPr>
            <p:cNvSpPr/>
            <p:nvPr/>
          </p:nvSpPr>
          <p:spPr>
            <a:xfrm>
              <a:off x="2873606" y="805021"/>
              <a:ext cx="34593" cy="13756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4973895-89A7-35F4-7765-7A168CD13228}"/>
                </a:ext>
              </a:extLst>
            </p:cNvPr>
            <p:cNvSpPr/>
            <p:nvPr/>
          </p:nvSpPr>
          <p:spPr>
            <a:xfrm>
              <a:off x="2744448" y="908097"/>
              <a:ext cx="3053267" cy="35796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00" cap="none" spc="0" normalizeH="0" baseline="0" noProof="0" dirty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Jewish</a:t>
              </a:r>
              <a:r>
                <a:rPr kumimoji="0" lang="en-US" sz="1900" b="0" i="0" u="none" strike="noStrike" kern="100" cap="none" spc="5" normalizeH="0" baseline="0" noProof="0" dirty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1900" b="0" i="0" u="none" strike="noStrike" kern="100" cap="none" spc="0" normalizeH="0" baseline="0" noProof="0" dirty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Holidays</a:t>
              </a:r>
              <a:r>
                <a:rPr kumimoji="0" lang="en-US" sz="1900" b="0" i="0" u="none" strike="noStrike" kern="100" cap="none" spc="5" normalizeH="0" baseline="0" noProof="0" dirty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1900" b="0" i="0" u="none" strike="noStrike" kern="100" cap="none" spc="0" normalizeH="0" baseline="0" noProof="0" dirty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5785</a:t>
              </a:r>
              <a:endParaRPr kumimoji="0" lang="en-US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021E13C-DE65-BC75-4DF3-E826440C99AC}"/>
                </a:ext>
              </a:extLst>
            </p:cNvPr>
            <p:cNvSpPr/>
            <p:nvPr/>
          </p:nvSpPr>
          <p:spPr>
            <a:xfrm>
              <a:off x="3371088" y="4114797"/>
              <a:ext cx="933802" cy="4126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2025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130B752-D240-7429-3337-D0DF4C722D4F}"/>
                </a:ext>
              </a:extLst>
            </p:cNvPr>
            <p:cNvSpPr/>
            <p:nvPr/>
          </p:nvSpPr>
          <p:spPr>
            <a:xfrm>
              <a:off x="867156" y="4114797"/>
              <a:ext cx="925694" cy="4126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2024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E194B05-1616-D1BE-F5DB-8654662F41AB}"/>
                </a:ext>
              </a:extLst>
            </p:cNvPr>
            <p:cNvSpPr/>
            <p:nvPr/>
          </p:nvSpPr>
          <p:spPr>
            <a:xfrm>
              <a:off x="3361690" y="4633719"/>
              <a:ext cx="780648" cy="2407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PURIM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AD3ACC1-8528-FE74-2767-AF1D12E0B143}"/>
                </a:ext>
              </a:extLst>
            </p:cNvPr>
            <p:cNvSpPr/>
            <p:nvPr/>
          </p:nvSpPr>
          <p:spPr>
            <a:xfrm>
              <a:off x="3948581" y="4643942"/>
              <a:ext cx="101448" cy="2235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5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929331C-EACC-B85C-C70D-EB0BF3A64F92}"/>
                </a:ext>
              </a:extLst>
            </p:cNvPr>
            <p:cNvSpPr/>
            <p:nvPr/>
          </p:nvSpPr>
          <p:spPr>
            <a:xfrm>
              <a:off x="4024853" y="4643942"/>
              <a:ext cx="50724" cy="2235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190A600-92F0-FAF8-69FC-B550AB849792}"/>
                </a:ext>
              </a:extLst>
            </p:cNvPr>
            <p:cNvSpPr/>
            <p:nvPr/>
          </p:nvSpPr>
          <p:spPr>
            <a:xfrm>
              <a:off x="3361690" y="4819265"/>
              <a:ext cx="1834829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begins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sundown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A04F007-B3EB-1487-3CBA-11DF90092893}"/>
                </a:ext>
              </a:extLst>
            </p:cNvPr>
            <p:cNvSpPr/>
            <p:nvPr/>
          </p:nvSpPr>
          <p:spPr>
            <a:xfrm>
              <a:off x="3361690" y="4984365"/>
              <a:ext cx="908709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March</a:t>
              </a:r>
              <a:r>
                <a:rPr kumimoji="0" lang="en-US" sz="1200" b="1" i="0" u="none" strike="noStrike" kern="100" cap="none" spc="2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13</a:t>
              </a:r>
              <a:r>
                <a:rPr kumimoji="0" lang="en-US" sz="1200" b="1" i="0" u="none" strike="noStrike" kern="100" cap="none" spc="2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F3B0714-9F5E-0404-94D5-FE8A4138794D}"/>
                </a:ext>
              </a:extLst>
            </p:cNvPr>
            <p:cNvSpPr/>
            <p:nvPr/>
          </p:nvSpPr>
          <p:spPr>
            <a:xfrm>
              <a:off x="3361690" y="5300468"/>
              <a:ext cx="1215878" cy="2407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PASSOVER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4159757-6DEE-AAEC-598E-9CF8EAEA9FD5}"/>
                </a:ext>
              </a:extLst>
            </p:cNvPr>
            <p:cNvSpPr/>
            <p:nvPr/>
          </p:nvSpPr>
          <p:spPr>
            <a:xfrm>
              <a:off x="4276034" y="5310692"/>
              <a:ext cx="50724" cy="2235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789771F-36AF-4483-22ED-BE7EAFF39873}"/>
                </a:ext>
              </a:extLst>
            </p:cNvPr>
            <p:cNvSpPr/>
            <p:nvPr/>
          </p:nvSpPr>
          <p:spPr>
            <a:xfrm>
              <a:off x="4314170" y="5310692"/>
              <a:ext cx="50724" cy="2235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B54FAC2-0B49-8CD0-F196-1505EB5B49B3}"/>
                </a:ext>
              </a:extLst>
            </p:cNvPr>
            <p:cNvSpPr/>
            <p:nvPr/>
          </p:nvSpPr>
          <p:spPr>
            <a:xfrm>
              <a:off x="3361690" y="5486015"/>
              <a:ext cx="1834829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begins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sundown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C68310-348F-BBAE-7B14-4960703BB7AD}"/>
                </a:ext>
              </a:extLst>
            </p:cNvPr>
            <p:cNvSpPr/>
            <p:nvPr/>
          </p:nvSpPr>
          <p:spPr>
            <a:xfrm>
              <a:off x="3361690" y="5640892"/>
              <a:ext cx="784724" cy="2235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April</a:t>
              </a:r>
              <a:r>
                <a:rPr kumimoji="0" lang="en-US" sz="1300" b="1" i="0" u="none" strike="noStrike" kern="100" cap="none" spc="5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12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8ED9416-8564-4E65-FB45-D48A7F7916A6}"/>
                </a:ext>
              </a:extLst>
            </p:cNvPr>
            <p:cNvSpPr/>
            <p:nvPr/>
          </p:nvSpPr>
          <p:spPr>
            <a:xfrm>
              <a:off x="3361690" y="5967218"/>
              <a:ext cx="1146119" cy="2407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SHAVUOT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15EB086-035A-3107-9F48-8E4C33DA168B}"/>
                </a:ext>
              </a:extLst>
            </p:cNvPr>
            <p:cNvSpPr/>
            <p:nvPr/>
          </p:nvSpPr>
          <p:spPr>
            <a:xfrm>
              <a:off x="4223427" y="5977442"/>
              <a:ext cx="50724" cy="2235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DEB02F6-A0A1-D6E5-2E98-202BA1FA6DB2}"/>
                </a:ext>
              </a:extLst>
            </p:cNvPr>
            <p:cNvSpPr/>
            <p:nvPr/>
          </p:nvSpPr>
          <p:spPr>
            <a:xfrm>
              <a:off x="4261563" y="5977442"/>
              <a:ext cx="50724" cy="2235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20CB6A23-F782-6D1F-3CDF-8FEB4C92AE6E}"/>
                </a:ext>
              </a:extLst>
            </p:cNvPr>
            <p:cNvSpPr/>
            <p:nvPr/>
          </p:nvSpPr>
          <p:spPr>
            <a:xfrm>
              <a:off x="3361690" y="6152765"/>
              <a:ext cx="1834829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begins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sundown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84D1140-6E6A-6312-6700-21838339B7F2}"/>
                </a:ext>
              </a:extLst>
            </p:cNvPr>
            <p:cNvSpPr/>
            <p:nvPr/>
          </p:nvSpPr>
          <p:spPr>
            <a:xfrm>
              <a:off x="3361690" y="6307642"/>
              <a:ext cx="642236" cy="2235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June</a:t>
              </a:r>
              <a:r>
                <a:rPr kumimoji="0" lang="en-US" sz="1300" b="1" i="0" u="none" strike="noStrike" kern="100" cap="none" spc="5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0CB35830-3D9D-0873-E58D-1C7CA57029E8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4190" y="7106412"/>
              <a:ext cx="812292" cy="812292"/>
            </a:xfrm>
            <a:prstGeom prst="rect">
              <a:avLst/>
            </a:prstGeom>
          </p:spPr>
        </p:pic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6037BC-1976-3639-08A8-FD84419432A7}"/>
                </a:ext>
              </a:extLst>
            </p:cNvPr>
            <p:cNvSpPr/>
            <p:nvPr/>
          </p:nvSpPr>
          <p:spPr>
            <a:xfrm>
              <a:off x="867156" y="4633719"/>
              <a:ext cx="2251422" cy="2407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ROSH</a:t>
              </a:r>
              <a:r>
                <a:rPr kumimoji="0" lang="en-US" sz="1400" b="1" i="0" u="none" strike="noStrike" kern="100" cap="none" spc="5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HASHANAH</a:t>
              </a:r>
              <a:r>
                <a:rPr kumimoji="0" lang="en-US" sz="1400" b="1" i="0" u="none" strike="noStrike" kern="100" cap="none" spc="5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 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581DB50-A3A2-9AD2-4EB7-2B5D6656121D}"/>
                </a:ext>
              </a:extLst>
            </p:cNvPr>
            <p:cNvSpPr/>
            <p:nvPr/>
          </p:nvSpPr>
          <p:spPr>
            <a:xfrm>
              <a:off x="2559841" y="4633719"/>
              <a:ext cx="54625" cy="2407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438DA28-2265-5B3A-2722-04A6C287BC12}"/>
                </a:ext>
              </a:extLst>
            </p:cNvPr>
            <p:cNvSpPr/>
            <p:nvPr/>
          </p:nvSpPr>
          <p:spPr>
            <a:xfrm>
              <a:off x="867156" y="4819265"/>
              <a:ext cx="1834829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begins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sundown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2AED00F-EFEE-B574-C209-96F3FFD32D6E}"/>
                </a:ext>
              </a:extLst>
            </p:cNvPr>
            <p:cNvSpPr/>
            <p:nvPr/>
          </p:nvSpPr>
          <p:spPr>
            <a:xfrm>
              <a:off x="2246774" y="4819265"/>
              <a:ext cx="51078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7AD0ACA-279A-C8E1-9632-06E7DB883752}"/>
                </a:ext>
              </a:extLst>
            </p:cNvPr>
            <p:cNvSpPr/>
            <p:nvPr/>
          </p:nvSpPr>
          <p:spPr>
            <a:xfrm>
              <a:off x="867156" y="4984365"/>
              <a:ext cx="920749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October</a:t>
              </a:r>
              <a:r>
                <a:rPr kumimoji="0" lang="en-US" sz="1200" b="1" i="0" u="none" strike="noStrike" kern="100" cap="none" spc="2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32685A3-A0BC-36DB-12E7-CAD462727A85}"/>
                </a:ext>
              </a:extLst>
            </p:cNvPr>
            <p:cNvSpPr/>
            <p:nvPr/>
          </p:nvSpPr>
          <p:spPr>
            <a:xfrm>
              <a:off x="867156" y="5300468"/>
              <a:ext cx="1545452" cy="2407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YOM</a:t>
              </a:r>
              <a:r>
                <a:rPr kumimoji="0" lang="en-US" sz="1400" b="1" i="0" u="none" strike="noStrike" kern="100" cap="none" spc="5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KIPPUR</a:t>
              </a:r>
              <a:r>
                <a:rPr kumimoji="0" lang="en-US" sz="1400" b="1" i="0" u="none" strike="noStrike" kern="100" cap="none" spc="5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6311FEC-BF5D-955D-5968-9A5C4E29D740}"/>
                </a:ext>
              </a:extLst>
            </p:cNvPr>
            <p:cNvSpPr/>
            <p:nvPr/>
          </p:nvSpPr>
          <p:spPr>
            <a:xfrm>
              <a:off x="2029239" y="5300468"/>
              <a:ext cx="54625" cy="2407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7997EA3-71EC-523E-0645-A39AB83C62E5}"/>
                </a:ext>
              </a:extLst>
            </p:cNvPr>
            <p:cNvSpPr/>
            <p:nvPr/>
          </p:nvSpPr>
          <p:spPr>
            <a:xfrm>
              <a:off x="867156" y="5486015"/>
              <a:ext cx="1834829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begins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sundown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3BA51F69-4852-7E87-255A-67E1AACD2A6C}"/>
                </a:ext>
              </a:extLst>
            </p:cNvPr>
            <p:cNvSpPr/>
            <p:nvPr/>
          </p:nvSpPr>
          <p:spPr>
            <a:xfrm>
              <a:off x="867156" y="5651115"/>
              <a:ext cx="1027648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October</a:t>
              </a:r>
              <a:r>
                <a:rPr kumimoji="0" lang="en-US" sz="1200" b="1" i="0" u="none" strike="noStrike" kern="100" cap="none" spc="2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11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838FCE0-634A-5D1A-DD89-F25D581D219C}"/>
                </a:ext>
              </a:extLst>
            </p:cNvPr>
            <p:cNvSpPr/>
            <p:nvPr/>
          </p:nvSpPr>
          <p:spPr>
            <a:xfrm>
              <a:off x="867156" y="5967218"/>
              <a:ext cx="965973" cy="2407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SUKKOT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CF03C57-BE6B-304B-9BDA-E8F484935D17}"/>
                </a:ext>
              </a:extLst>
            </p:cNvPr>
            <p:cNvSpPr/>
            <p:nvPr/>
          </p:nvSpPr>
          <p:spPr>
            <a:xfrm>
              <a:off x="1593534" y="5977442"/>
              <a:ext cx="50724" cy="2235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93FD2DD-FE52-9B58-C663-8F981F7F3824}"/>
                </a:ext>
              </a:extLst>
            </p:cNvPr>
            <p:cNvSpPr/>
            <p:nvPr/>
          </p:nvSpPr>
          <p:spPr>
            <a:xfrm>
              <a:off x="1631671" y="5977442"/>
              <a:ext cx="50724" cy="2235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339896E-1F04-06DD-2275-6A89B816F42B}"/>
                </a:ext>
              </a:extLst>
            </p:cNvPr>
            <p:cNvSpPr/>
            <p:nvPr/>
          </p:nvSpPr>
          <p:spPr>
            <a:xfrm>
              <a:off x="867156" y="6152765"/>
              <a:ext cx="1834829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begins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sundown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CF16B57-FB66-1DFC-02DA-433F630FD1CF}"/>
                </a:ext>
              </a:extLst>
            </p:cNvPr>
            <p:cNvSpPr/>
            <p:nvPr/>
          </p:nvSpPr>
          <p:spPr>
            <a:xfrm>
              <a:off x="867156" y="6317865"/>
              <a:ext cx="1032108" cy="2063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October</a:t>
              </a:r>
              <a:r>
                <a:rPr kumimoji="0" lang="en-US" sz="1200" b="1" i="0" u="none" strike="noStrike" kern="100" cap="none" spc="2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16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DC1052F-8619-B998-78A4-87AB0F7D64A5}"/>
                </a:ext>
              </a:extLst>
            </p:cNvPr>
            <p:cNvSpPr/>
            <p:nvPr/>
          </p:nvSpPr>
          <p:spPr>
            <a:xfrm>
              <a:off x="867156" y="6633968"/>
              <a:ext cx="2020387" cy="2407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SIMCHAT</a:t>
              </a:r>
              <a:r>
                <a:rPr kumimoji="0" lang="en-US" sz="1400" b="1" i="0" u="none" strike="noStrike" kern="100" cap="none" spc="5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TORAH</a:t>
              </a:r>
              <a:r>
                <a:rPr kumimoji="0" lang="en-US" sz="1400" b="1" i="0" u="none" strike="noStrike" kern="100" cap="none" spc="5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FD0B8AA-68B1-E10E-FE77-88020CAFAB40}"/>
                </a:ext>
              </a:extLst>
            </p:cNvPr>
            <p:cNvSpPr/>
            <p:nvPr/>
          </p:nvSpPr>
          <p:spPr>
            <a:xfrm>
              <a:off x="2386170" y="6633968"/>
              <a:ext cx="54625" cy="2407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10EFFF6-4BEB-11B1-53E3-351A2176C21A}"/>
                </a:ext>
              </a:extLst>
            </p:cNvPr>
            <p:cNvSpPr/>
            <p:nvPr/>
          </p:nvSpPr>
          <p:spPr>
            <a:xfrm>
              <a:off x="867156" y="6819516"/>
              <a:ext cx="1834829" cy="2063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begins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sundown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9215D12-26E7-42D0-0920-542ACD7A52BA}"/>
                </a:ext>
              </a:extLst>
            </p:cNvPr>
            <p:cNvSpPr/>
            <p:nvPr/>
          </p:nvSpPr>
          <p:spPr>
            <a:xfrm>
              <a:off x="867156" y="6984616"/>
              <a:ext cx="1032290" cy="2063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October</a:t>
              </a:r>
              <a:r>
                <a:rPr kumimoji="0" lang="en-US" sz="1200" b="1" i="0" u="none" strike="noStrike" kern="100" cap="none" spc="2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24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745D766-DD91-C921-945B-0D9BCE808659}"/>
                </a:ext>
              </a:extLst>
            </p:cNvPr>
            <p:cNvSpPr/>
            <p:nvPr/>
          </p:nvSpPr>
          <p:spPr>
            <a:xfrm>
              <a:off x="867156" y="7300718"/>
              <a:ext cx="1395575" cy="2407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CHANUKAH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D60B52B-44FB-8B93-3853-088AE1D5D4DF}"/>
                </a:ext>
              </a:extLst>
            </p:cNvPr>
            <p:cNvSpPr/>
            <p:nvPr/>
          </p:nvSpPr>
          <p:spPr>
            <a:xfrm>
              <a:off x="1916345" y="7310942"/>
              <a:ext cx="50724" cy="2235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E7A01A6-F63A-7D30-D89C-EC14ACD73EAE}"/>
                </a:ext>
              </a:extLst>
            </p:cNvPr>
            <p:cNvSpPr/>
            <p:nvPr/>
          </p:nvSpPr>
          <p:spPr>
            <a:xfrm>
              <a:off x="1954482" y="7310942"/>
              <a:ext cx="50724" cy="2235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00" cap="none" spc="0" normalizeH="0" baseline="0" noProof="0">
                  <a:ln>
                    <a:noFill/>
                  </a:ln>
                  <a:solidFill>
                    <a:srgbClr val="83BD7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C679CAB-EC8F-6244-31DC-645FA09494DF}"/>
                </a:ext>
              </a:extLst>
            </p:cNvPr>
            <p:cNvSpPr/>
            <p:nvPr/>
          </p:nvSpPr>
          <p:spPr>
            <a:xfrm>
              <a:off x="867156" y="7486266"/>
              <a:ext cx="1834829" cy="2063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begins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sundown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1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kumimoji="0" lang="en-US" sz="1200" b="0" i="1" u="none" strike="noStrike" kern="100" cap="none" spc="3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DEE19ABB-E8B4-B2D7-7552-F937DCAF9CE2}"/>
                </a:ext>
              </a:extLst>
            </p:cNvPr>
            <p:cNvSpPr/>
            <p:nvPr/>
          </p:nvSpPr>
          <p:spPr>
            <a:xfrm>
              <a:off x="867156" y="7651366"/>
              <a:ext cx="1218990" cy="2063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December</a:t>
              </a:r>
              <a:r>
                <a:rPr kumimoji="0" lang="en-US" sz="1200" b="1" i="0" u="none" strike="noStrike" kern="100" cap="none" spc="2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1" i="0" u="none" strike="noStrike" kern="10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25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7" name="Shape 144">
              <a:extLst>
                <a:ext uri="{FF2B5EF4-FFF2-40B4-BE49-F238E27FC236}">
                  <a16:creationId xmlns:a16="http://schemas.microsoft.com/office/drawing/2014/main" id="{4A40B9C5-B75C-C9CF-69EB-DFC44DE3CE73}"/>
                </a:ext>
              </a:extLst>
            </p:cNvPr>
            <p:cNvSpPr/>
            <p:nvPr/>
          </p:nvSpPr>
          <p:spPr>
            <a:xfrm>
              <a:off x="114300" y="381000"/>
              <a:ext cx="190500" cy="0"/>
            </a:xfrm>
            <a:custGeom>
              <a:avLst/>
              <a:gdLst/>
              <a:ahLst/>
              <a:cxnLst/>
              <a:rect l="0" t="0" r="0" b="0"/>
              <a:pathLst>
                <a:path w="190500">
                  <a:moveTo>
                    <a:pt x="190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Shape 145">
              <a:extLst>
                <a:ext uri="{FF2B5EF4-FFF2-40B4-BE49-F238E27FC236}">
                  <a16:creationId xmlns:a16="http://schemas.microsoft.com/office/drawing/2014/main" id="{0A2577D1-C168-ADCA-541C-CD1109EFAB75}"/>
                </a:ext>
              </a:extLst>
            </p:cNvPr>
            <p:cNvSpPr/>
            <p:nvPr/>
          </p:nvSpPr>
          <p:spPr>
            <a:xfrm>
              <a:off x="5486400" y="381000"/>
              <a:ext cx="190500" cy="0"/>
            </a:xfrm>
            <a:custGeom>
              <a:avLst/>
              <a:gdLst/>
              <a:ahLst/>
              <a:cxnLst/>
              <a:rect l="0" t="0" r="0" b="0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Shape 146">
              <a:extLst>
                <a:ext uri="{FF2B5EF4-FFF2-40B4-BE49-F238E27FC236}">
                  <a16:creationId xmlns:a16="http://schemas.microsoft.com/office/drawing/2014/main" id="{3FA30668-E9B0-E7D0-B0BC-8FB33CB8198E}"/>
                </a:ext>
              </a:extLst>
            </p:cNvPr>
            <p:cNvSpPr/>
            <p:nvPr/>
          </p:nvSpPr>
          <p:spPr>
            <a:xfrm>
              <a:off x="114300" y="8153400"/>
              <a:ext cx="190500" cy="0"/>
            </a:xfrm>
            <a:custGeom>
              <a:avLst/>
              <a:gdLst/>
              <a:ahLst/>
              <a:cxnLst/>
              <a:rect l="0" t="0" r="0" b="0"/>
              <a:pathLst>
                <a:path w="190500">
                  <a:moveTo>
                    <a:pt x="190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Shape 147">
              <a:extLst>
                <a:ext uri="{FF2B5EF4-FFF2-40B4-BE49-F238E27FC236}">
                  <a16:creationId xmlns:a16="http://schemas.microsoft.com/office/drawing/2014/main" id="{36352490-D431-3694-7C9E-CA1408AF29AC}"/>
                </a:ext>
              </a:extLst>
            </p:cNvPr>
            <p:cNvSpPr/>
            <p:nvPr/>
          </p:nvSpPr>
          <p:spPr>
            <a:xfrm>
              <a:off x="5486400" y="8153400"/>
              <a:ext cx="190500" cy="0"/>
            </a:xfrm>
            <a:custGeom>
              <a:avLst/>
              <a:gdLst/>
              <a:ahLst/>
              <a:cxnLst/>
              <a:rect l="0" t="0" r="0" b="0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Shape 148">
              <a:extLst>
                <a:ext uri="{FF2B5EF4-FFF2-40B4-BE49-F238E27FC236}">
                  <a16:creationId xmlns:a16="http://schemas.microsoft.com/office/drawing/2014/main" id="{6278C653-92D6-F915-1530-A98AC6B898AF}"/>
                </a:ext>
              </a:extLst>
            </p:cNvPr>
            <p:cNvSpPr/>
            <p:nvPr/>
          </p:nvSpPr>
          <p:spPr>
            <a:xfrm>
              <a:off x="381000" y="114300"/>
              <a:ext cx="0" cy="190500"/>
            </a:xfrm>
            <a:custGeom>
              <a:avLst/>
              <a:gdLst/>
              <a:ahLst/>
              <a:cxnLst/>
              <a:rect l="0" t="0" r="0" b="0"/>
              <a:pathLst>
                <a:path h="1905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Shape 149">
              <a:extLst>
                <a:ext uri="{FF2B5EF4-FFF2-40B4-BE49-F238E27FC236}">
                  <a16:creationId xmlns:a16="http://schemas.microsoft.com/office/drawing/2014/main" id="{264397D3-837B-276A-C182-39AF91835B3E}"/>
                </a:ext>
              </a:extLst>
            </p:cNvPr>
            <p:cNvSpPr/>
            <p:nvPr/>
          </p:nvSpPr>
          <p:spPr>
            <a:xfrm>
              <a:off x="381000" y="8229600"/>
              <a:ext cx="0" cy="190500"/>
            </a:xfrm>
            <a:custGeom>
              <a:avLst/>
              <a:gdLst/>
              <a:ahLst/>
              <a:cxnLst/>
              <a:rect l="0" t="0" r="0" b="0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Shape 150">
              <a:extLst>
                <a:ext uri="{FF2B5EF4-FFF2-40B4-BE49-F238E27FC236}">
                  <a16:creationId xmlns:a16="http://schemas.microsoft.com/office/drawing/2014/main" id="{81D5B124-A46C-93F0-DC56-BC2E9E59D8FC}"/>
                </a:ext>
              </a:extLst>
            </p:cNvPr>
            <p:cNvSpPr/>
            <p:nvPr/>
          </p:nvSpPr>
          <p:spPr>
            <a:xfrm>
              <a:off x="5410200" y="114300"/>
              <a:ext cx="0" cy="190500"/>
            </a:xfrm>
            <a:custGeom>
              <a:avLst/>
              <a:gdLst/>
              <a:ahLst/>
              <a:cxnLst/>
              <a:rect l="0" t="0" r="0" b="0"/>
              <a:pathLst>
                <a:path h="1905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Shape 151">
              <a:extLst>
                <a:ext uri="{FF2B5EF4-FFF2-40B4-BE49-F238E27FC236}">
                  <a16:creationId xmlns:a16="http://schemas.microsoft.com/office/drawing/2014/main" id="{B8382E09-3E2A-B1CF-D104-CDC10F5EA00B}"/>
                </a:ext>
              </a:extLst>
            </p:cNvPr>
            <p:cNvSpPr/>
            <p:nvPr/>
          </p:nvSpPr>
          <p:spPr>
            <a:xfrm>
              <a:off x="5410200" y="8229600"/>
              <a:ext cx="0" cy="190500"/>
            </a:xfrm>
            <a:custGeom>
              <a:avLst/>
              <a:gdLst/>
              <a:ahLst/>
              <a:cxnLst/>
              <a:rect l="0" t="0" r="0" b="0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Shape 160">
              <a:extLst>
                <a:ext uri="{FF2B5EF4-FFF2-40B4-BE49-F238E27FC236}">
                  <a16:creationId xmlns:a16="http://schemas.microsoft.com/office/drawing/2014/main" id="{7D478DEB-778A-ECB7-9948-082529910D53}"/>
                </a:ext>
              </a:extLst>
            </p:cNvPr>
            <p:cNvSpPr/>
            <p:nvPr/>
          </p:nvSpPr>
          <p:spPr>
            <a:xfrm>
              <a:off x="0" y="266700"/>
              <a:ext cx="228600" cy="0"/>
            </a:xfrm>
            <a:custGeom>
              <a:avLst/>
              <a:gdLst/>
              <a:ahLst/>
              <a:cxnLst/>
              <a:rect l="0" t="0" r="0" b="0"/>
              <a:pathLst>
                <a:path w="228600">
                  <a:moveTo>
                    <a:pt x="2286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Shape 161">
              <a:extLst>
                <a:ext uri="{FF2B5EF4-FFF2-40B4-BE49-F238E27FC236}">
                  <a16:creationId xmlns:a16="http://schemas.microsoft.com/office/drawing/2014/main" id="{21476D97-478F-1CD5-BBF9-8FCAE8181D92}"/>
                </a:ext>
              </a:extLst>
            </p:cNvPr>
            <p:cNvSpPr/>
            <p:nvPr/>
          </p:nvSpPr>
          <p:spPr>
            <a:xfrm>
              <a:off x="5562600" y="266700"/>
              <a:ext cx="228600" cy="0"/>
            </a:xfrm>
            <a:custGeom>
              <a:avLst/>
              <a:gdLst/>
              <a:ahLst/>
              <a:cxnLst/>
              <a:rect l="0" t="0" r="0" b="0"/>
              <a:pathLst>
                <a:path w="228600">
                  <a:moveTo>
                    <a:pt x="0" y="0"/>
                  </a:moveTo>
                  <a:lnTo>
                    <a:pt x="22860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Shape 162">
              <a:extLst>
                <a:ext uri="{FF2B5EF4-FFF2-40B4-BE49-F238E27FC236}">
                  <a16:creationId xmlns:a16="http://schemas.microsoft.com/office/drawing/2014/main" id="{003427A4-F8D8-E8AE-5D67-2423DB3E5715}"/>
                </a:ext>
              </a:extLst>
            </p:cNvPr>
            <p:cNvSpPr/>
            <p:nvPr/>
          </p:nvSpPr>
          <p:spPr>
            <a:xfrm>
              <a:off x="0" y="8267700"/>
              <a:ext cx="228600" cy="0"/>
            </a:xfrm>
            <a:custGeom>
              <a:avLst/>
              <a:gdLst/>
              <a:ahLst/>
              <a:cxnLst/>
              <a:rect l="0" t="0" r="0" b="0"/>
              <a:pathLst>
                <a:path w="228600">
                  <a:moveTo>
                    <a:pt x="2286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Shape 163">
              <a:extLst>
                <a:ext uri="{FF2B5EF4-FFF2-40B4-BE49-F238E27FC236}">
                  <a16:creationId xmlns:a16="http://schemas.microsoft.com/office/drawing/2014/main" id="{461F8580-578B-D090-C712-D92557690194}"/>
                </a:ext>
              </a:extLst>
            </p:cNvPr>
            <p:cNvSpPr/>
            <p:nvPr/>
          </p:nvSpPr>
          <p:spPr>
            <a:xfrm>
              <a:off x="5562600" y="8267700"/>
              <a:ext cx="228600" cy="0"/>
            </a:xfrm>
            <a:custGeom>
              <a:avLst/>
              <a:gdLst/>
              <a:ahLst/>
              <a:cxnLst/>
              <a:rect l="0" t="0" r="0" b="0"/>
              <a:pathLst>
                <a:path w="228600">
                  <a:moveTo>
                    <a:pt x="0" y="0"/>
                  </a:moveTo>
                  <a:lnTo>
                    <a:pt x="22860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Shape 164">
              <a:extLst>
                <a:ext uri="{FF2B5EF4-FFF2-40B4-BE49-F238E27FC236}">
                  <a16:creationId xmlns:a16="http://schemas.microsoft.com/office/drawing/2014/main" id="{0CF08EED-7D74-7BF6-09E3-7EBFFC3FEC57}"/>
                </a:ext>
              </a:extLst>
            </p:cNvPr>
            <p:cNvSpPr/>
            <p:nvPr/>
          </p:nvSpPr>
          <p:spPr>
            <a:xfrm>
              <a:off x="266700" y="0"/>
              <a:ext cx="0" cy="228600"/>
            </a:xfrm>
            <a:custGeom>
              <a:avLst/>
              <a:gdLst/>
              <a:ahLst/>
              <a:cxnLst/>
              <a:rect l="0" t="0" r="0" b="0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Shape 165">
              <a:extLst>
                <a:ext uri="{FF2B5EF4-FFF2-40B4-BE49-F238E27FC236}">
                  <a16:creationId xmlns:a16="http://schemas.microsoft.com/office/drawing/2014/main" id="{DE047B79-D805-D67B-5C98-78325FB881AE}"/>
                </a:ext>
              </a:extLst>
            </p:cNvPr>
            <p:cNvSpPr/>
            <p:nvPr/>
          </p:nvSpPr>
          <p:spPr>
            <a:xfrm>
              <a:off x="266700" y="8305800"/>
              <a:ext cx="0" cy="228600"/>
            </a:xfrm>
            <a:custGeom>
              <a:avLst/>
              <a:gdLst/>
              <a:ahLst/>
              <a:cxnLst/>
              <a:rect l="0" t="0" r="0" b="0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Shape 166">
              <a:extLst>
                <a:ext uri="{FF2B5EF4-FFF2-40B4-BE49-F238E27FC236}">
                  <a16:creationId xmlns:a16="http://schemas.microsoft.com/office/drawing/2014/main" id="{C29A9E7E-6FE3-FD11-8858-CCFB99F8566C}"/>
                </a:ext>
              </a:extLst>
            </p:cNvPr>
            <p:cNvSpPr/>
            <p:nvPr/>
          </p:nvSpPr>
          <p:spPr>
            <a:xfrm>
              <a:off x="5524500" y="0"/>
              <a:ext cx="0" cy="228600"/>
            </a:xfrm>
            <a:custGeom>
              <a:avLst/>
              <a:gdLst/>
              <a:ahLst/>
              <a:cxnLst/>
              <a:rect l="0" t="0" r="0" b="0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Shape 167">
              <a:extLst>
                <a:ext uri="{FF2B5EF4-FFF2-40B4-BE49-F238E27FC236}">
                  <a16:creationId xmlns:a16="http://schemas.microsoft.com/office/drawing/2014/main" id="{2F36AECC-33B4-C3EA-BFB6-C733AEF417B4}"/>
                </a:ext>
              </a:extLst>
            </p:cNvPr>
            <p:cNvSpPr/>
            <p:nvPr/>
          </p:nvSpPr>
          <p:spPr>
            <a:xfrm>
              <a:off x="5524500" y="8305800"/>
              <a:ext cx="0" cy="228600"/>
            </a:xfrm>
            <a:custGeom>
              <a:avLst/>
              <a:gdLst/>
              <a:ahLst/>
              <a:cxnLst/>
              <a:rect l="0" t="0" r="0" b="0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noFill/>
            <a:ln w="3175" cap="flat" cmpd="sng" algn="ctr">
              <a:solidFill>
                <a:srgbClr val="00000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0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22809-95EF-260A-207F-65ECFB6E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045" y="102018"/>
            <a:ext cx="3975910" cy="10400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Gift Assembly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6" name="Picture 6" descr="Image preview">
            <a:extLst>
              <a:ext uri="{FF2B5EF4-FFF2-40B4-BE49-F238E27FC236}">
                <a16:creationId xmlns:a16="http://schemas.microsoft.com/office/drawing/2014/main" id="{54457DCE-6B4A-D7BD-A41A-EADD25C0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5645" y="838673"/>
            <a:ext cx="5931455" cy="444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preview">
            <a:extLst>
              <a:ext uri="{FF2B5EF4-FFF2-40B4-BE49-F238E27FC236}">
                <a16:creationId xmlns:a16="http://schemas.microsoft.com/office/drawing/2014/main" id="{88A02F41-58A0-B2FB-C914-134DFC83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97" y="3552307"/>
            <a:ext cx="4023071" cy="301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preview">
            <a:extLst>
              <a:ext uri="{FF2B5EF4-FFF2-40B4-BE49-F238E27FC236}">
                <a16:creationId xmlns:a16="http://schemas.microsoft.com/office/drawing/2014/main" id="{9BBDB5AB-2216-F230-FD42-59C022BD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155" y="2404790"/>
            <a:ext cx="3123615" cy="41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background with a black square">
            <a:extLst>
              <a:ext uri="{FF2B5EF4-FFF2-40B4-BE49-F238E27FC236}">
                <a16:creationId xmlns:a16="http://schemas.microsoft.com/office/drawing/2014/main" id="{62685C76-CABD-B06B-4CD3-1A2CA7A6B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25" y="133329"/>
            <a:ext cx="3717333" cy="1449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3647AE-F6D2-B88C-C9E8-90BCF7494849}"/>
              </a:ext>
            </a:extLst>
          </p:cNvPr>
          <p:cNvSpPr txBox="1"/>
          <p:nvPr/>
        </p:nvSpPr>
        <p:spPr>
          <a:xfrm>
            <a:off x="578178" y="1465566"/>
            <a:ext cx="30352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7</a:t>
            </a:r>
            <a:r>
              <a:rPr lang="en-US" sz="3200" b="1" baseline="30000" dirty="0"/>
              <a:t>th</a:t>
            </a:r>
            <a:r>
              <a:rPr lang="en-US" sz="3200" b="1" dirty="0"/>
              <a:t> graders assembling and decorating gifts</a:t>
            </a:r>
          </a:p>
        </p:txBody>
      </p:sp>
      <p:pic>
        <p:nvPicPr>
          <p:cNvPr id="22" name="Picture 21" descr="A black and red text with hearts&#10;&#10;Description automatically generated">
            <a:extLst>
              <a:ext uri="{FF2B5EF4-FFF2-40B4-BE49-F238E27FC236}">
                <a16:creationId xmlns:a16="http://schemas.microsoft.com/office/drawing/2014/main" id="{2B168A3A-E9DF-098A-33A9-CDB00CCF78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759" y="5182977"/>
            <a:ext cx="1729451" cy="162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18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CF2C-7CED-3ACE-0964-55F42AFE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151E09-3F52-17FF-FD29-6A152427C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245A5-5D62-0FBF-140A-42A578F624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669" y="1271820"/>
            <a:ext cx="1252545" cy="1450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C3D29E-7B4D-0767-FA1F-324C502D9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002" y="194421"/>
            <a:ext cx="4676598" cy="12441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Bet Shalom youth decorating  candy boxes and assembling clothing voucher gifts for recipients to use at PRISM</a:t>
            </a: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8D001178-96C2-6FA5-CAB7-FF82DB7C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9B25EF08-B586-6183-AB1C-15724233D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8E63D496-574F-DE92-7718-A14BF02BE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4FD920-4D92-2E83-F341-6821AB3A6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6C07AF29-71C2-21F1-C212-BD75F0A1F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C69CFE5F-9714-D967-1FDC-ED183FAB8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0B0F8CA1-1398-A321-13A6-0400E72DE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0C818811-AEF6-CB17-573F-5186CE2181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C8CA2-4CB3-0414-C3DC-8D27ED244F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3590" y="587867"/>
            <a:ext cx="3438725" cy="2283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7E746B-9536-94E4-74CC-7637888C7D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"/>
          <a:stretch/>
        </p:blipFill>
        <p:spPr>
          <a:xfrm>
            <a:off x="-5655" y="2876266"/>
            <a:ext cx="12197655" cy="3958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3EC9D-366B-F7B4-250A-092BD1EE4B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4030"/>
            <a:ext cx="3505414" cy="1369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AB692A-5A2C-95D1-557F-3695162559D8}"/>
              </a:ext>
            </a:extLst>
          </p:cNvPr>
          <p:cNvSpPr txBox="1"/>
          <p:nvPr/>
        </p:nvSpPr>
        <p:spPr>
          <a:xfrm>
            <a:off x="3810214" y="-74361"/>
            <a:ext cx="61030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Gift </a:t>
            </a:r>
            <a:r>
              <a:rPr lang="en-US" sz="5000" b="1" dirty="0">
                <a:solidFill>
                  <a:srgbClr val="FFFFFF"/>
                </a:solidFill>
                <a:latin typeface="Aptos Display" panose="02110004020202020204"/>
                <a:ea typeface="+mj-ea"/>
                <a:cs typeface="+mj-cs"/>
              </a:rPr>
              <a:t>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8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035A7-AC21-E328-BE34-518428713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874F62F-57A2-9A3B-1704-CDD29C27F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59F235-5DBA-9E2C-A808-E79BF2683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0ECFC-59CC-5BDA-4DDE-605982B3C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543737" y="194788"/>
            <a:ext cx="7513575" cy="2789160"/>
          </a:xfrm>
        </p:spPr>
        <p:txBody>
          <a:bodyPr anchor="t">
            <a:normAutofit/>
          </a:bodyPr>
          <a:lstStyle/>
          <a:p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795C8-6A73-6D1B-CC3F-7838AB5FA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5895" y="2877074"/>
            <a:ext cx="2456117" cy="20637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Assembling toiletry bins, warehouse inventory, decorating and more!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5168B-854D-090A-1817-C2A0857A1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AF3674-BB84-6F39-50CC-E96BD58A1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0B54D76-CCEB-AD20-1A4F-01E47A80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Graphic 21">
              <a:extLst>
                <a:ext uri="{FF2B5EF4-FFF2-40B4-BE49-F238E27FC236}">
                  <a16:creationId xmlns:a16="http://schemas.microsoft.com/office/drawing/2014/main" id="{D6CF312C-B941-EA30-AE36-FA0EA649A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CFA56FD-44D0-6A51-20C3-7D14ACDE37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02" y="194788"/>
            <a:ext cx="3566790" cy="2652800"/>
          </a:xfrm>
          <a:prstGeom prst="rect">
            <a:avLst/>
          </a:prstGeom>
        </p:spPr>
      </p:pic>
      <p:pic>
        <p:nvPicPr>
          <p:cNvPr id="6" name="Picture 5" descr="A group of people in a store&#10;&#10;Description automatically generated">
            <a:extLst>
              <a:ext uri="{FF2B5EF4-FFF2-40B4-BE49-F238E27FC236}">
                <a16:creationId xmlns:a16="http://schemas.microsoft.com/office/drawing/2014/main" id="{3CA8204F-87B6-EB48-846E-69B8A1C04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908" y="2880340"/>
            <a:ext cx="6601672" cy="1657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C423C-08E3-5740-6541-3C301282A9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738" y="4621902"/>
            <a:ext cx="8115574" cy="2164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E1CF69-28DC-EC62-2527-9641EA7F61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01" y="3408067"/>
            <a:ext cx="3052414" cy="3234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9D8DEE-C6B5-6AC3-77E5-BC595CD064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909" y="559992"/>
            <a:ext cx="6601671" cy="2213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2D9FE-F233-8C05-E26E-92CDDD8E4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137" y="1182372"/>
            <a:ext cx="1142511" cy="9882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09F148-C928-1F10-4159-A74195A641A2}"/>
              </a:ext>
            </a:extLst>
          </p:cNvPr>
          <p:cNvSpPr txBox="1"/>
          <p:nvPr/>
        </p:nvSpPr>
        <p:spPr>
          <a:xfrm>
            <a:off x="3917216" y="-4243"/>
            <a:ext cx="6097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Gift Assembly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92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CCC169-5A23-6B7C-74AC-F405E3AE2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36B57B-0DE6-610C-6B53-78F356E76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36172-4BF4-7933-8ADD-BF768B5AB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860" y="194421"/>
            <a:ext cx="5553740" cy="12441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Caring Connections participants assembled mitzvah bags, gift wrapped and decorated gifts!</a:t>
            </a: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F800BE99-4513-F7D1-462D-DA1CEFC52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C61FD794-07F3-51DE-3763-083FB72A2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00DD622F-CF63-7F02-F9E7-764BB68B2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658070-4F7E-5AF4-42AD-BFDF5F7C5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E58295F1-07EE-E288-BCC3-0CED87E56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47C05EE4-CB99-E74B-9BE9-5A1354252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724882F7-AA4B-068C-0631-FA9F6558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2661537F-E6D3-171E-7078-A413B78E9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48180-AAA9-7C7A-B2B9-AC83A251D1E1}"/>
              </a:ext>
            </a:extLst>
          </p:cNvPr>
          <p:cNvSpPr txBox="1"/>
          <p:nvPr/>
        </p:nvSpPr>
        <p:spPr>
          <a:xfrm>
            <a:off x="2576837" y="-83893"/>
            <a:ext cx="61030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Gift </a:t>
            </a:r>
            <a:r>
              <a:rPr lang="en-US" sz="5000" b="1" dirty="0">
                <a:solidFill>
                  <a:srgbClr val="FFFFFF"/>
                </a:solidFill>
                <a:latin typeface="Aptos Display" panose="02110004020202020204"/>
                <a:ea typeface="+mj-ea"/>
                <a:cs typeface="+mj-cs"/>
              </a:rPr>
              <a:t>Assembly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CC7F7-7089-E2A0-C379-50218CD29B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9" y="652864"/>
            <a:ext cx="6570829" cy="3774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80D69-6010-7564-7F9E-BBD425C251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35" y="4778311"/>
            <a:ext cx="2743330" cy="19651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FAA4B1-BEB1-16F5-BF46-1CD0DC4149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442" y="4129639"/>
            <a:ext cx="4391142" cy="2613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A84C46-CAE6-7F86-426E-3B78AC52F9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8" y="4908848"/>
            <a:ext cx="4391141" cy="1834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B09A4-871B-F746-2C66-6666F47B9D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989" y="1518783"/>
            <a:ext cx="4335270" cy="25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0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61738-97D3-BEB5-466C-CB5C7B00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B26A71-25E1-0A8D-0831-118F9A1F4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D2A1-9D55-2C0C-9852-A2BBD49A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5135979" cy="20535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736C995B-7583-4089-6863-588D4844C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EC601056-DFB2-AA79-3CED-D1400444B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E25A69F5-0940-41A3-54A0-B41C52650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3421F4-F29E-DF84-03E5-C7B348251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D6DF8445-DF7E-44A6-70B0-7488CAAD4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465D0A62-6FD2-92EF-9267-CB6DD5A0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3222F13A-82B1-6E91-A92D-191DC726F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A group of women standing next to a cart of items&#10;&#10;Description automatically generated">
            <a:extLst>
              <a:ext uri="{FF2B5EF4-FFF2-40B4-BE49-F238E27FC236}">
                <a16:creationId xmlns:a16="http://schemas.microsoft.com/office/drawing/2014/main" id="{8509FEEA-B615-5422-43E4-A40B7126C0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756" y="68313"/>
            <a:ext cx="9072468" cy="6804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87765-6969-2859-375B-041BAE068C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1" y="68314"/>
            <a:ext cx="2297134" cy="22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9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1514EFDAED5B448A0D773D931F84F7" ma:contentTypeVersion="12" ma:contentTypeDescription="Create a new document." ma:contentTypeScope="" ma:versionID="f364b0c81277dea2f32189809c2816a4">
  <xsd:schema xmlns:xsd="http://www.w3.org/2001/XMLSchema" xmlns:xs="http://www.w3.org/2001/XMLSchema" xmlns:p="http://schemas.microsoft.com/office/2006/metadata/properties" xmlns:ns2="c9961479-37bc-4ec2-bcba-7c640ed2f926" xmlns:ns3="ecac1e43-0b0d-4d92-b6a0-9023f94c6fe8" targetNamespace="http://schemas.microsoft.com/office/2006/metadata/properties" ma:root="true" ma:fieldsID="a4b8116a347e39391468a2e0f26903b0" ns2:_="" ns3:_="">
    <xsd:import namespace="c9961479-37bc-4ec2-bcba-7c640ed2f926"/>
    <xsd:import namespace="ecac1e43-0b0d-4d92-b6a0-9023f94c6f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61479-37bc-4ec2-bcba-7c640ed2f9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ed8e41c-84c3-4e9a-951b-dc808096ab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ac1e43-0b0d-4d92-b6a0-9023f94c6f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dd16f58-b604-4d3f-b367-1af2bd2b081a}" ma:internalName="TaxCatchAll" ma:showField="CatchAllData" ma:web="ecac1e43-0b0d-4d92-b6a0-9023f94c6f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ac1e43-0b0d-4d92-b6a0-9023f94c6fe8" xsi:nil="true"/>
    <lcf76f155ced4ddcb4097134ff3c332f xmlns="c9961479-37bc-4ec2-bcba-7c640ed2f92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0FEEC8-CAA6-432A-8E84-8F33EBBB9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961479-37bc-4ec2-bcba-7c640ed2f926"/>
    <ds:schemaRef ds:uri="ecac1e43-0b0d-4d92-b6a0-9023f94c6f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B31910-DEA5-45A0-A6C3-328BDCB8BD85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4fb7e9c9-5673-49c0-88c8-9057538edee0"/>
    <ds:schemaRef ds:uri="http://schemas.openxmlformats.org/package/2006/metadata/core-properties"/>
    <ds:schemaRef ds:uri="http://purl.org/dc/elements/1.1/"/>
    <ds:schemaRef ds:uri="http://purl.org/dc/terms/"/>
    <ds:schemaRef ds:uri="ecac1e43-0b0d-4d92-b6a0-9023f94c6fe8"/>
    <ds:schemaRef ds:uri="c9961479-37bc-4ec2-bcba-7c640ed2f926"/>
  </ds:schemaRefs>
</ds:datastoreItem>
</file>

<file path=customXml/itemProps3.xml><?xml version="1.0" encoding="utf-8"?>
<ds:datastoreItem xmlns:ds="http://schemas.openxmlformats.org/officeDocument/2006/customXml" ds:itemID="{C8342C8D-FFA7-4002-8253-50E1C42B4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16109</TotalTime>
  <Words>375</Words>
  <Application>Microsoft Macintosh PowerPoint</Application>
  <PresentationFormat>Widescreen</PresentationFormat>
  <Paragraphs>97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Times New Roman</vt:lpstr>
      <vt:lpstr>Office Theme</vt:lpstr>
      <vt:lpstr>JFCS MPLS Hag Sameach 2024 Year in Review</vt:lpstr>
      <vt:lpstr>PASSOVER  240 referrals serving 316 individuals</vt:lpstr>
      <vt:lpstr>PowerPoint Presentation</vt:lpstr>
      <vt:lpstr>High Holidays postcard sent to clients of JFCS</vt:lpstr>
      <vt:lpstr>Gift Assembly </vt:lpstr>
      <vt:lpstr>Bet Shalom youth decorating  candy boxes and assembling clothing voucher gifts for recipients to use at PRISM</vt:lpstr>
      <vt:lpstr>PowerPoint Presentation</vt:lpstr>
      <vt:lpstr>Caring Connections participants assembled mitzvah bags, gift wrapped and decorated gifts!</vt:lpstr>
      <vt:lpstr>PowerPoint Presentation</vt:lpstr>
      <vt:lpstr>Medtronic Jewish Community (MJC) Employment Resource Group (ERG) Chanukah Party</vt:lpstr>
      <vt:lpstr>PowerPoint Presentation</vt:lpstr>
      <vt:lpstr>Gift Selection leadership team</vt:lpstr>
      <vt:lpstr>Gift Selection</vt:lpstr>
      <vt:lpstr>Target Jewish Employee Resource Group (ERG)</vt:lpstr>
      <vt:lpstr>JFCS ELT  (executive leadership team) </vt:lpstr>
      <vt:lpstr>PowerPoint Presentation</vt:lpstr>
      <vt:lpstr>PowerPoint Presentation</vt:lpstr>
      <vt:lpstr>Gift wrap</vt:lpstr>
      <vt:lpstr>Gift wrap</vt:lpstr>
      <vt:lpstr>The Adath Atid (50’s+ group)</vt:lpstr>
      <vt:lpstr>PowerPoint Presentation</vt:lpstr>
      <vt:lpstr>What better way to celebrate your birthday than gathering friends and family to wrap gifts!</vt:lpstr>
      <vt:lpstr>Gift Wrap </vt:lpstr>
      <vt:lpstr>PowerPoint Presentation</vt:lpstr>
      <vt:lpstr>PowerPoint Presentation</vt:lpstr>
      <vt:lpstr>PowerPoint Presentation</vt:lpstr>
      <vt:lpstr>PowerPoint Presentation</vt:lpstr>
      <vt:lpstr>2024 winter holidays breakdown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Mindy Teele</dc:creator>
  <cp:lastModifiedBy>Megan Woods</cp:lastModifiedBy>
  <cp:revision>9</cp:revision>
  <dcterms:created xsi:type="dcterms:W3CDTF">2025-01-02T18:34:21Z</dcterms:created>
  <dcterms:modified xsi:type="dcterms:W3CDTF">2025-07-08T14:38:34Z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0x010100961514EFDAED5B448A0D773D931F84F7</vt:lpwstr>
  </property>
</Properties>
</file>