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33"/>
  </p:notesMasterIdLst>
  <p:handoutMasterIdLst>
    <p:handoutMasterId r:id="rId34"/>
  </p:handoutMasterIdLst>
  <p:sldIdLst>
    <p:sldId id="317" r:id="rId5"/>
    <p:sldId id="309" r:id="rId6"/>
    <p:sldId id="337" r:id="rId7"/>
    <p:sldId id="307" r:id="rId8"/>
    <p:sldId id="308" r:id="rId9"/>
    <p:sldId id="310" r:id="rId10"/>
    <p:sldId id="263" r:id="rId11"/>
    <p:sldId id="336" r:id="rId12"/>
    <p:sldId id="278" r:id="rId13"/>
    <p:sldId id="319" r:id="rId14"/>
    <p:sldId id="320" r:id="rId15"/>
    <p:sldId id="311" r:id="rId16"/>
    <p:sldId id="312" r:id="rId17"/>
    <p:sldId id="318" r:id="rId18"/>
    <p:sldId id="321" r:id="rId19"/>
    <p:sldId id="314" r:id="rId20"/>
    <p:sldId id="322" r:id="rId21"/>
    <p:sldId id="327" r:id="rId22"/>
    <p:sldId id="324" r:id="rId23"/>
    <p:sldId id="325" r:id="rId24"/>
    <p:sldId id="323" r:id="rId25"/>
    <p:sldId id="326" r:id="rId26"/>
    <p:sldId id="329" r:id="rId27"/>
    <p:sldId id="334" r:id="rId28"/>
    <p:sldId id="338" r:id="rId29"/>
    <p:sldId id="335" r:id="rId30"/>
    <p:sldId id="339" r:id="rId31"/>
    <p:sldId id="304"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25" autoAdjust="0"/>
    <p:restoredTop sz="92656" autoAdjust="0"/>
  </p:normalViewPr>
  <p:slideViewPr>
    <p:cSldViewPr snapToGrid="0">
      <p:cViewPr varScale="1">
        <p:scale>
          <a:sx n="58" d="100"/>
          <a:sy n="58" d="100"/>
        </p:scale>
        <p:origin x="52" y="280"/>
      </p:cViewPr>
      <p:guideLst>
        <p:guide orient="horz" pos="528"/>
        <p:guide pos="3864"/>
        <p:guide orient="horz" pos="1272"/>
        <p:guide orient="horz" pos="2312"/>
        <p:guide orient="horz" pos="1944"/>
        <p:guide orient="horz" pos="2328"/>
      </p:guideLst>
    </p:cSldViewPr>
  </p:slideViewPr>
  <p:outlineViewPr>
    <p:cViewPr>
      <p:scale>
        <a:sx n="33" d="100"/>
        <a:sy n="33" d="100"/>
      </p:scale>
      <p:origin x="0" y="-10800"/>
    </p:cViewPr>
  </p:outlineViewPr>
  <p:notesTextViewPr>
    <p:cViewPr>
      <p:scale>
        <a:sx n="135" d="100"/>
        <a:sy n="135" d="100"/>
      </p:scale>
      <p:origin x="0" y="0"/>
    </p:cViewPr>
  </p:notesTextViewPr>
  <p:sorterViewPr>
    <p:cViewPr>
      <p:scale>
        <a:sx n="100" d="100"/>
        <a:sy n="100" d="100"/>
      </p:scale>
      <p:origin x="0" y="-7325"/>
    </p:cViewPr>
  </p:sorterViewPr>
  <p:notesViewPr>
    <p:cSldViewPr snapToGrid="0">
      <p:cViewPr varScale="1">
        <p:scale>
          <a:sx n="67" d="100"/>
          <a:sy n="67" d="100"/>
        </p:scale>
        <p:origin x="312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8/10/relationships/authors" Target="author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handoutMaster" Target="handoutMasters/handout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3_2#11">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B995945-FC8A-4D97-B02C-906D04E56152}" type="doc">
      <dgm:prSet loTypeId="urn:microsoft.com/office/officeart/2005/8/layout/default" loCatId="list" qsTypeId="urn:microsoft.com/office/officeart/2005/8/quickstyle/simple2#15" qsCatId="simple" csTypeId="urn:microsoft.com/office/officeart/2005/8/colors/accent3_2#11" csCatId="accent3"/>
      <dgm:spPr/>
      <dgm:t>
        <a:bodyPr/>
        <a:lstStyle/>
        <a:p>
          <a:endParaRPr lang="en-US"/>
        </a:p>
      </dgm:t>
    </dgm:pt>
    <dgm:pt modelId="{9950871A-689D-4974-92B0-B18E9A8321EE}">
      <dgm:prSet/>
      <dgm:spPr/>
      <dgm:t>
        <a:bodyPr/>
        <a:lstStyle/>
        <a:p>
          <a:r>
            <a:rPr lang="en-US" b="1"/>
            <a:t>What is Mindfulness?</a:t>
          </a:r>
          <a:endParaRPr lang="en-US"/>
        </a:p>
      </dgm:t>
    </dgm:pt>
    <dgm:pt modelId="{FD1152FE-60A1-44B5-8EA3-AF4FB61FF11C}" type="parTrans" cxnId="{1854BD7B-3B7E-47AF-AFC5-6A4A0DF06FDB}">
      <dgm:prSet/>
      <dgm:spPr/>
      <dgm:t>
        <a:bodyPr/>
        <a:lstStyle/>
        <a:p>
          <a:endParaRPr lang="en-US"/>
        </a:p>
      </dgm:t>
    </dgm:pt>
    <dgm:pt modelId="{FDF897CB-65F0-49C8-9FBF-F7B2583A7A13}" type="sibTrans" cxnId="{1854BD7B-3B7E-47AF-AFC5-6A4A0DF06FDB}">
      <dgm:prSet/>
      <dgm:spPr/>
      <dgm:t>
        <a:bodyPr/>
        <a:lstStyle/>
        <a:p>
          <a:endParaRPr lang="en-US"/>
        </a:p>
      </dgm:t>
    </dgm:pt>
    <dgm:pt modelId="{DEBC0838-5B05-4F30-927C-0202FC84515F}">
      <dgm:prSet/>
      <dgm:spPr/>
      <dgm:t>
        <a:bodyPr/>
        <a:lstStyle/>
        <a:p>
          <a:r>
            <a:rPr lang="en-US"/>
            <a:t>The foundation of all DBT skills.</a:t>
          </a:r>
        </a:p>
      </dgm:t>
    </dgm:pt>
    <dgm:pt modelId="{FF35EA96-162F-4C66-9D12-D11A608ADC55}" type="parTrans" cxnId="{01FB236A-46BC-428A-BBDF-2CC11F7DF3ED}">
      <dgm:prSet/>
      <dgm:spPr/>
      <dgm:t>
        <a:bodyPr/>
        <a:lstStyle/>
        <a:p>
          <a:endParaRPr lang="en-US"/>
        </a:p>
      </dgm:t>
    </dgm:pt>
    <dgm:pt modelId="{A7D7C22D-3C67-4ED4-83EB-6D5D9AAAD38F}" type="sibTrans" cxnId="{01FB236A-46BC-428A-BBDF-2CC11F7DF3ED}">
      <dgm:prSet/>
      <dgm:spPr/>
      <dgm:t>
        <a:bodyPr/>
        <a:lstStyle/>
        <a:p>
          <a:endParaRPr lang="en-US"/>
        </a:p>
      </dgm:t>
    </dgm:pt>
    <dgm:pt modelId="{6B1A75D6-1AC5-4A7A-AEB4-EB92A45B3103}">
      <dgm:prSet/>
      <dgm:spPr/>
      <dgm:t>
        <a:bodyPr/>
        <a:lstStyle/>
        <a:p>
          <a:r>
            <a:rPr lang="en-US" dirty="0"/>
            <a:t>The practice of paying attention to the present moment, on purpose and without judgment.</a:t>
          </a:r>
        </a:p>
      </dgm:t>
    </dgm:pt>
    <dgm:pt modelId="{60EC337E-C2AB-45ED-B1A0-F9C7AE0EF479}" type="parTrans" cxnId="{0CDA3073-6E05-4DC9-88FF-D134D105AD49}">
      <dgm:prSet/>
      <dgm:spPr/>
      <dgm:t>
        <a:bodyPr/>
        <a:lstStyle/>
        <a:p>
          <a:endParaRPr lang="en-US"/>
        </a:p>
      </dgm:t>
    </dgm:pt>
    <dgm:pt modelId="{0B2471B2-7AFE-4703-ACC1-6176BE56E01C}" type="sibTrans" cxnId="{0CDA3073-6E05-4DC9-88FF-D134D105AD49}">
      <dgm:prSet/>
      <dgm:spPr/>
      <dgm:t>
        <a:bodyPr/>
        <a:lstStyle/>
        <a:p>
          <a:endParaRPr lang="en-US"/>
        </a:p>
      </dgm:t>
    </dgm:pt>
    <dgm:pt modelId="{E10A3856-311D-4689-B6C1-AB830EB5FD0D}">
      <dgm:prSet/>
      <dgm:spPr/>
      <dgm:t>
        <a:bodyPr/>
        <a:lstStyle/>
        <a:p>
          <a:r>
            <a:rPr lang="en-US"/>
            <a:t>Helps individuals become aware of thoughts, emotions, urges, and experiences as they occur.</a:t>
          </a:r>
        </a:p>
      </dgm:t>
    </dgm:pt>
    <dgm:pt modelId="{CF312E43-3850-4CFD-84FC-555D82EFBFAD}" type="parTrans" cxnId="{E272ADEE-0C97-4356-B339-3D92EFDBE93A}">
      <dgm:prSet/>
      <dgm:spPr/>
      <dgm:t>
        <a:bodyPr/>
        <a:lstStyle/>
        <a:p>
          <a:endParaRPr lang="en-US"/>
        </a:p>
      </dgm:t>
    </dgm:pt>
    <dgm:pt modelId="{D6FB3AF3-7FBA-4A78-840C-732AF8FCC2A0}" type="sibTrans" cxnId="{E272ADEE-0C97-4356-B339-3D92EFDBE93A}">
      <dgm:prSet/>
      <dgm:spPr/>
      <dgm:t>
        <a:bodyPr/>
        <a:lstStyle/>
        <a:p>
          <a:endParaRPr lang="en-US"/>
        </a:p>
      </dgm:t>
    </dgm:pt>
    <dgm:pt modelId="{43A14544-9DF1-480A-AC00-F63E5E5D2992}">
      <dgm:prSet/>
      <dgm:spPr/>
      <dgm:t>
        <a:bodyPr/>
        <a:lstStyle/>
        <a:p>
          <a:r>
            <a:rPr lang="en-US"/>
            <a:t>Creates space to respond thoughtfully rather than react impulsively.</a:t>
          </a:r>
        </a:p>
      </dgm:t>
    </dgm:pt>
    <dgm:pt modelId="{7617B360-B706-4783-9F14-0526BB318034}" type="parTrans" cxnId="{FB1F0B06-FF6B-437C-BF55-5824D14A4D79}">
      <dgm:prSet/>
      <dgm:spPr/>
      <dgm:t>
        <a:bodyPr/>
        <a:lstStyle/>
        <a:p>
          <a:endParaRPr lang="en-US"/>
        </a:p>
      </dgm:t>
    </dgm:pt>
    <dgm:pt modelId="{90E9877D-7B3F-4BA3-B179-7B12DB69B1E2}" type="sibTrans" cxnId="{FB1F0B06-FF6B-437C-BF55-5824D14A4D79}">
      <dgm:prSet/>
      <dgm:spPr/>
      <dgm:t>
        <a:bodyPr/>
        <a:lstStyle/>
        <a:p>
          <a:endParaRPr lang="en-US"/>
        </a:p>
      </dgm:t>
    </dgm:pt>
    <dgm:pt modelId="{2DEE0476-53EA-44B7-B3F9-08364B76D3A0}">
      <dgm:prSet/>
      <dgm:spPr/>
      <dgm:t>
        <a:bodyPr/>
        <a:lstStyle/>
        <a:p>
          <a:r>
            <a:rPr lang="en-US"/>
            <a:t>Increases self-awareness, emotional balance, and effectiveness.</a:t>
          </a:r>
        </a:p>
      </dgm:t>
    </dgm:pt>
    <dgm:pt modelId="{6CA2B8DB-BA37-4ADA-AB3A-1634E1BEA2DA}" type="parTrans" cxnId="{BDFEF3AC-3D06-4034-9300-B9BB4134A4F9}">
      <dgm:prSet/>
      <dgm:spPr/>
      <dgm:t>
        <a:bodyPr/>
        <a:lstStyle/>
        <a:p>
          <a:endParaRPr lang="en-US"/>
        </a:p>
      </dgm:t>
    </dgm:pt>
    <dgm:pt modelId="{29FCCBBE-0929-400F-ADBB-24FD671AD2C4}" type="sibTrans" cxnId="{BDFEF3AC-3D06-4034-9300-B9BB4134A4F9}">
      <dgm:prSet/>
      <dgm:spPr/>
      <dgm:t>
        <a:bodyPr/>
        <a:lstStyle/>
        <a:p>
          <a:endParaRPr lang="en-US"/>
        </a:p>
      </dgm:t>
    </dgm:pt>
    <dgm:pt modelId="{4C996095-65AB-47DC-93A1-8F0A070A9F70}" type="pres">
      <dgm:prSet presAssocID="{8B995945-FC8A-4D97-B02C-906D04E56152}" presName="diagram" presStyleCnt="0">
        <dgm:presLayoutVars>
          <dgm:dir/>
          <dgm:resizeHandles val="exact"/>
        </dgm:presLayoutVars>
      </dgm:prSet>
      <dgm:spPr/>
    </dgm:pt>
    <dgm:pt modelId="{EFC3E15E-08BF-4D17-B8F4-2772F880059A}" type="pres">
      <dgm:prSet presAssocID="{9950871A-689D-4974-92B0-B18E9A8321EE}" presName="node" presStyleLbl="node1" presStyleIdx="0" presStyleCnt="1">
        <dgm:presLayoutVars>
          <dgm:bulletEnabled val="1"/>
        </dgm:presLayoutVars>
      </dgm:prSet>
      <dgm:spPr/>
    </dgm:pt>
  </dgm:ptLst>
  <dgm:cxnLst>
    <dgm:cxn modelId="{FB1F0B06-FF6B-437C-BF55-5824D14A4D79}" srcId="{9950871A-689D-4974-92B0-B18E9A8321EE}" destId="{43A14544-9DF1-480A-AC00-F63E5E5D2992}" srcOrd="3" destOrd="0" parTransId="{7617B360-B706-4783-9F14-0526BB318034}" sibTransId="{90E9877D-7B3F-4BA3-B179-7B12DB69B1E2}"/>
    <dgm:cxn modelId="{06011B12-56FD-4DBA-BDB8-BA6C726DDDBD}" type="presOf" srcId="{8B995945-FC8A-4D97-B02C-906D04E56152}" destId="{4C996095-65AB-47DC-93A1-8F0A070A9F70}" srcOrd="0" destOrd="0" presId="urn:microsoft.com/office/officeart/2005/8/layout/default"/>
    <dgm:cxn modelId="{7918D722-A487-41B5-8B7D-E3367660ABDB}" type="presOf" srcId="{6B1A75D6-1AC5-4A7A-AEB4-EB92A45B3103}" destId="{EFC3E15E-08BF-4D17-B8F4-2772F880059A}" srcOrd="0" destOrd="2" presId="urn:microsoft.com/office/officeart/2005/8/layout/default"/>
    <dgm:cxn modelId="{B5A9DF2F-6ED7-41B6-875D-E646AB7AF888}" type="presOf" srcId="{2DEE0476-53EA-44B7-B3F9-08364B76D3A0}" destId="{EFC3E15E-08BF-4D17-B8F4-2772F880059A}" srcOrd="0" destOrd="5" presId="urn:microsoft.com/office/officeart/2005/8/layout/default"/>
    <dgm:cxn modelId="{01FB236A-46BC-428A-BBDF-2CC11F7DF3ED}" srcId="{9950871A-689D-4974-92B0-B18E9A8321EE}" destId="{DEBC0838-5B05-4F30-927C-0202FC84515F}" srcOrd="0" destOrd="0" parTransId="{FF35EA96-162F-4C66-9D12-D11A608ADC55}" sibTransId="{A7D7C22D-3C67-4ED4-83EB-6D5D9AAAD38F}"/>
    <dgm:cxn modelId="{0CDA3073-6E05-4DC9-88FF-D134D105AD49}" srcId="{9950871A-689D-4974-92B0-B18E9A8321EE}" destId="{6B1A75D6-1AC5-4A7A-AEB4-EB92A45B3103}" srcOrd="1" destOrd="0" parTransId="{60EC337E-C2AB-45ED-B1A0-F9C7AE0EF479}" sibTransId="{0B2471B2-7AFE-4703-ACC1-6176BE56E01C}"/>
    <dgm:cxn modelId="{1854BD7B-3B7E-47AF-AFC5-6A4A0DF06FDB}" srcId="{8B995945-FC8A-4D97-B02C-906D04E56152}" destId="{9950871A-689D-4974-92B0-B18E9A8321EE}" srcOrd="0" destOrd="0" parTransId="{FD1152FE-60A1-44B5-8EA3-AF4FB61FF11C}" sibTransId="{FDF897CB-65F0-49C8-9FBF-F7B2583A7A13}"/>
    <dgm:cxn modelId="{3E152586-3DDB-41BE-B20D-39B386EA8A66}" type="presOf" srcId="{E10A3856-311D-4689-B6C1-AB830EB5FD0D}" destId="{EFC3E15E-08BF-4D17-B8F4-2772F880059A}" srcOrd="0" destOrd="3" presId="urn:microsoft.com/office/officeart/2005/8/layout/default"/>
    <dgm:cxn modelId="{7FC2068C-DFAA-4293-B056-230EC69F2685}" type="presOf" srcId="{DEBC0838-5B05-4F30-927C-0202FC84515F}" destId="{EFC3E15E-08BF-4D17-B8F4-2772F880059A}" srcOrd="0" destOrd="1" presId="urn:microsoft.com/office/officeart/2005/8/layout/default"/>
    <dgm:cxn modelId="{BDFEF3AC-3D06-4034-9300-B9BB4134A4F9}" srcId="{9950871A-689D-4974-92B0-B18E9A8321EE}" destId="{2DEE0476-53EA-44B7-B3F9-08364B76D3A0}" srcOrd="4" destOrd="0" parTransId="{6CA2B8DB-BA37-4ADA-AB3A-1634E1BEA2DA}" sibTransId="{29FCCBBE-0929-400F-ADBB-24FD671AD2C4}"/>
    <dgm:cxn modelId="{8D756FCA-23BC-4269-9BC6-C0425475EC78}" type="presOf" srcId="{43A14544-9DF1-480A-AC00-F63E5E5D2992}" destId="{EFC3E15E-08BF-4D17-B8F4-2772F880059A}" srcOrd="0" destOrd="4" presId="urn:microsoft.com/office/officeart/2005/8/layout/default"/>
    <dgm:cxn modelId="{6389E8D8-E681-41B8-BD5E-4A5E92D7AEC9}" type="presOf" srcId="{9950871A-689D-4974-92B0-B18E9A8321EE}" destId="{EFC3E15E-08BF-4D17-B8F4-2772F880059A}" srcOrd="0" destOrd="0" presId="urn:microsoft.com/office/officeart/2005/8/layout/default"/>
    <dgm:cxn modelId="{E272ADEE-0C97-4356-B339-3D92EFDBE93A}" srcId="{9950871A-689D-4974-92B0-B18E9A8321EE}" destId="{E10A3856-311D-4689-B6C1-AB830EB5FD0D}" srcOrd="2" destOrd="0" parTransId="{CF312E43-3850-4CFD-84FC-555D82EFBFAD}" sibTransId="{D6FB3AF3-7FBA-4A78-840C-732AF8FCC2A0}"/>
    <dgm:cxn modelId="{F54B0D32-25C3-4091-8BAF-719401B73F1C}" type="presParOf" srcId="{4C996095-65AB-47DC-93A1-8F0A070A9F70}" destId="{EFC3E15E-08BF-4D17-B8F4-2772F880059A}" srcOrd="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C3E15E-08BF-4D17-B8F4-2772F880059A}">
      <dsp:nvSpPr>
        <dsp:cNvPr id="0" name=""/>
        <dsp:cNvSpPr/>
      </dsp:nvSpPr>
      <dsp:spPr>
        <a:xfrm>
          <a:off x="15961" y="433"/>
          <a:ext cx="6506036" cy="3903621"/>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b="1" kern="1200"/>
            <a:t>What is Mindfulness?</a:t>
          </a:r>
          <a:endParaRPr lang="en-US" sz="2700" kern="1200"/>
        </a:p>
        <a:p>
          <a:pPr marL="228600" lvl="1" indent="-228600" algn="l" defTabSz="933450">
            <a:lnSpc>
              <a:spcPct val="90000"/>
            </a:lnSpc>
            <a:spcBef>
              <a:spcPct val="0"/>
            </a:spcBef>
            <a:spcAft>
              <a:spcPct val="15000"/>
            </a:spcAft>
            <a:buChar char="•"/>
          </a:pPr>
          <a:r>
            <a:rPr lang="en-US" sz="2100" kern="1200"/>
            <a:t>The foundation of all DBT skills.</a:t>
          </a:r>
        </a:p>
        <a:p>
          <a:pPr marL="228600" lvl="1" indent="-228600" algn="l" defTabSz="933450">
            <a:lnSpc>
              <a:spcPct val="90000"/>
            </a:lnSpc>
            <a:spcBef>
              <a:spcPct val="0"/>
            </a:spcBef>
            <a:spcAft>
              <a:spcPct val="15000"/>
            </a:spcAft>
            <a:buChar char="•"/>
          </a:pPr>
          <a:r>
            <a:rPr lang="en-US" sz="2100" kern="1200" dirty="0"/>
            <a:t>The practice of paying attention to the present moment, on purpose and without judgment.</a:t>
          </a:r>
        </a:p>
        <a:p>
          <a:pPr marL="228600" lvl="1" indent="-228600" algn="l" defTabSz="933450">
            <a:lnSpc>
              <a:spcPct val="90000"/>
            </a:lnSpc>
            <a:spcBef>
              <a:spcPct val="0"/>
            </a:spcBef>
            <a:spcAft>
              <a:spcPct val="15000"/>
            </a:spcAft>
            <a:buChar char="•"/>
          </a:pPr>
          <a:r>
            <a:rPr lang="en-US" sz="2100" kern="1200"/>
            <a:t>Helps individuals become aware of thoughts, emotions, urges, and experiences as they occur.</a:t>
          </a:r>
        </a:p>
        <a:p>
          <a:pPr marL="228600" lvl="1" indent="-228600" algn="l" defTabSz="933450">
            <a:lnSpc>
              <a:spcPct val="90000"/>
            </a:lnSpc>
            <a:spcBef>
              <a:spcPct val="0"/>
            </a:spcBef>
            <a:spcAft>
              <a:spcPct val="15000"/>
            </a:spcAft>
            <a:buChar char="•"/>
          </a:pPr>
          <a:r>
            <a:rPr lang="en-US" sz="2100" kern="1200"/>
            <a:t>Creates space to respond thoughtfully rather than react impulsively.</a:t>
          </a:r>
        </a:p>
        <a:p>
          <a:pPr marL="228600" lvl="1" indent="-228600" algn="l" defTabSz="933450">
            <a:lnSpc>
              <a:spcPct val="90000"/>
            </a:lnSpc>
            <a:spcBef>
              <a:spcPct val="0"/>
            </a:spcBef>
            <a:spcAft>
              <a:spcPct val="15000"/>
            </a:spcAft>
            <a:buChar char="•"/>
          </a:pPr>
          <a:r>
            <a:rPr lang="en-US" sz="2100" kern="1200"/>
            <a:t>Increases self-awareness, emotional balance, and effectiveness.</a:t>
          </a:r>
        </a:p>
      </dsp:txBody>
      <dsp:txXfrm>
        <a:off x="15961" y="433"/>
        <a:ext cx="6506036" cy="390362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5">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10/7/2026</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10/7/2026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2165-AECD-AC0B-0A46-19E82DC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0EBC2-FFC3-2482-86CA-A129EAAAB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04D6B-CA75-C920-89B4-EA8B79E6D4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C1BFD7-3F26-AFD4-F030-DBE1AE11C1D7}"/>
              </a:ext>
            </a:extLst>
          </p:cNvPr>
          <p:cNvSpPr>
            <a:spLocks noGrp="1"/>
          </p:cNvSpPr>
          <p:nvPr>
            <p:ph type="sldNum" sz="quarter" idx="5"/>
          </p:nvPr>
        </p:nvSpPr>
        <p:spPr/>
        <p:txBody>
          <a:bodyPr/>
          <a:lstStyle/>
          <a:p>
            <a:fld id="{7C366290-4595-5745-A50F-D5EC13BAC604}" type="slidenum">
              <a:rPr lang="en-US" noProof="0" smtClean="0"/>
              <a:t>1</a:t>
            </a:fld>
            <a:endParaRPr lang="en-US" noProof="0" dirty="0"/>
          </a:p>
        </p:txBody>
      </p:sp>
    </p:spTree>
    <p:extLst>
      <p:ext uri="{BB962C8B-B14F-4D97-AF65-F5344CB8AC3E}">
        <p14:creationId xmlns:p14="http://schemas.microsoft.com/office/powerpoint/2010/main" val="7503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2</a:t>
            </a:fld>
            <a:endParaRPr lang="en-US" noProof="0" dirty="0"/>
          </a:p>
        </p:txBody>
      </p:sp>
    </p:spTree>
    <p:extLst>
      <p:ext uri="{BB962C8B-B14F-4D97-AF65-F5344CB8AC3E}">
        <p14:creationId xmlns:p14="http://schemas.microsoft.com/office/powerpoint/2010/main" val="873663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4</a:t>
            </a:fld>
            <a:endParaRPr lang="en-US" noProof="0" dirty="0"/>
          </a:p>
        </p:txBody>
      </p:sp>
    </p:spTree>
    <p:extLst>
      <p:ext uri="{BB962C8B-B14F-4D97-AF65-F5344CB8AC3E}">
        <p14:creationId xmlns:p14="http://schemas.microsoft.com/office/powerpoint/2010/main" val="14675416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5</a:t>
            </a:fld>
            <a:endParaRPr lang="en-US" noProof="0" dirty="0"/>
          </a:p>
        </p:txBody>
      </p:sp>
    </p:spTree>
    <p:extLst>
      <p:ext uri="{BB962C8B-B14F-4D97-AF65-F5344CB8AC3E}">
        <p14:creationId xmlns:p14="http://schemas.microsoft.com/office/powerpoint/2010/main" val="14737216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6</a:t>
            </a:fld>
            <a:endParaRPr lang="en-US" noProof="0" dirty="0"/>
          </a:p>
        </p:txBody>
      </p:sp>
    </p:spTree>
    <p:extLst>
      <p:ext uri="{BB962C8B-B14F-4D97-AF65-F5344CB8AC3E}">
        <p14:creationId xmlns:p14="http://schemas.microsoft.com/office/powerpoint/2010/main" val="1026281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7</a:t>
            </a:fld>
            <a:endParaRPr lang="en-US" noProof="0" dirty="0"/>
          </a:p>
        </p:txBody>
      </p:sp>
    </p:spTree>
    <p:extLst>
      <p:ext uri="{BB962C8B-B14F-4D97-AF65-F5344CB8AC3E}">
        <p14:creationId xmlns:p14="http://schemas.microsoft.com/office/powerpoint/2010/main" val="23081334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9</a:t>
            </a:fld>
            <a:endParaRPr lang="en-US" noProof="0" dirty="0"/>
          </a:p>
        </p:txBody>
      </p:sp>
    </p:spTree>
    <p:extLst>
      <p:ext uri="{BB962C8B-B14F-4D97-AF65-F5344CB8AC3E}">
        <p14:creationId xmlns:p14="http://schemas.microsoft.com/office/powerpoint/2010/main" val="67409186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12</a:t>
            </a:fld>
            <a:endParaRPr lang="en-US" noProof="0" dirty="0"/>
          </a:p>
        </p:txBody>
      </p:sp>
    </p:spTree>
    <p:extLst>
      <p:ext uri="{BB962C8B-B14F-4D97-AF65-F5344CB8AC3E}">
        <p14:creationId xmlns:p14="http://schemas.microsoft.com/office/powerpoint/2010/main" val="32108936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13</a:t>
            </a:fld>
            <a:endParaRPr lang="en-US" noProof="0" dirty="0"/>
          </a:p>
        </p:txBody>
      </p:sp>
    </p:spTree>
    <p:extLst>
      <p:ext uri="{BB962C8B-B14F-4D97-AF65-F5344CB8AC3E}">
        <p14:creationId xmlns:p14="http://schemas.microsoft.com/office/powerpoint/2010/main" val="347249971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a:solidFill>
                  <a:schemeClr val="tx1"/>
                </a:solidFill>
                <a:effectLst/>
                <a:latin typeface="+mn-lt"/>
                <a:ea typeface="+mn-ea"/>
                <a:cs typeface="+mn-cs"/>
              </a:rPr>
              <a:t>Transition Statement:</a:t>
            </a:r>
            <a:endParaRPr lang="en-US" sz="1200" kern="1200" dirty="0">
              <a:solidFill>
                <a:schemeClr val="tx1"/>
              </a:solidFill>
              <a:effectLst/>
              <a:latin typeface="+mn-lt"/>
              <a:ea typeface="+mn-ea"/>
              <a:cs typeface="+mn-cs"/>
            </a:endParaRPr>
          </a:p>
          <a:p>
            <a:r>
              <a:rPr lang="en-US" sz="1200" kern="1200" dirty="0">
                <a:solidFill>
                  <a:schemeClr val="tx1"/>
                </a:solidFill>
                <a:effectLst/>
                <a:latin typeface="+mn-lt"/>
                <a:ea typeface="+mn-ea"/>
                <a:cs typeface="+mn-cs"/>
              </a:rPr>
              <a:t>"Mindfulness helps create a pause between emotional suffering and action. Sometimes that pause can be lifesaving."</a:t>
            </a:r>
          </a:p>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14</a:t>
            </a:fld>
            <a:endParaRPr lang="en-US" noProof="0" dirty="0"/>
          </a:p>
        </p:txBody>
      </p:sp>
    </p:spTree>
    <p:extLst>
      <p:ext uri="{BB962C8B-B14F-4D97-AF65-F5344CB8AC3E}">
        <p14:creationId xmlns:p14="http://schemas.microsoft.com/office/powerpoint/2010/main" val="267136395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16</a:t>
            </a:fld>
            <a:endParaRPr lang="en-US" noProof="0" dirty="0"/>
          </a:p>
        </p:txBody>
      </p:sp>
    </p:spTree>
    <p:extLst>
      <p:ext uri="{BB962C8B-B14F-4D97-AF65-F5344CB8AC3E}">
        <p14:creationId xmlns:p14="http://schemas.microsoft.com/office/powerpoint/2010/main" val="42099865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28</a:t>
            </a:fld>
            <a:endParaRPr lang="en-US" noProof="0" dirty="0"/>
          </a:p>
        </p:txBody>
      </p:sp>
    </p:spTree>
    <p:extLst>
      <p:ext uri="{BB962C8B-B14F-4D97-AF65-F5344CB8AC3E}">
        <p14:creationId xmlns:p14="http://schemas.microsoft.com/office/powerpoint/2010/main" val="410555043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dirty="0"/>
              <a:t>click to add title</a:t>
            </a:r>
          </a:p>
        </p:txBody>
      </p:sp>
    </p:spTree>
    <p:extLst>
      <p:ext uri="{BB962C8B-B14F-4D97-AF65-F5344CB8AC3E}">
        <p14:creationId xmlns:p14="http://schemas.microsoft.com/office/powerpoint/2010/main" val="7474044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2">
    <p:bg>
      <p:bgPr>
        <a:solidFill>
          <a:schemeClr val="bg2"/>
        </a:solidFill>
        <a:effectLst/>
      </p:bgPr>
    </p:bg>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941984E2-3225-05D3-3A3D-9D5F5840ED60}"/>
              </a:ext>
              <a:ext uri="{C183D7F6-B498-43B3-948B-1728B52AA6E4}">
                <adec:decorative xmlns:adec="http://schemas.microsoft.com/office/drawing/2017/decorative" val="1"/>
              </a:ext>
            </a:extLst>
          </p:cNvPr>
          <p:cNvSpPr/>
          <p:nvPr userDrawn="1"/>
        </p:nvSpPr>
        <p:spPr>
          <a:xfrm>
            <a:off x="-10955" y="0"/>
            <a:ext cx="6558260" cy="6858000"/>
          </a:xfrm>
          <a:custGeom>
            <a:avLst/>
            <a:gdLst>
              <a:gd name="connsiteX0" fmla="*/ 0 w 6558260"/>
              <a:gd name="connsiteY0" fmla="*/ 0 h 6858000"/>
              <a:gd name="connsiteX1" fmla="*/ 5115438 w 6558260"/>
              <a:gd name="connsiteY1" fmla="*/ 0 h 6858000"/>
              <a:gd name="connsiteX2" fmla="*/ 5238365 w 6558260"/>
              <a:gd name="connsiteY2" fmla="*/ 66359 h 6858000"/>
              <a:gd name="connsiteX3" fmla="*/ 6291520 w 6558260"/>
              <a:gd name="connsiteY3" fmla="*/ 1269725 h 6858000"/>
              <a:gd name="connsiteX4" fmla="*/ 6458331 w 6558260"/>
              <a:gd name="connsiteY4" fmla="*/ 3184523 h 6858000"/>
              <a:gd name="connsiteX5" fmla="*/ 5040408 w 6558260"/>
              <a:gd name="connsiteY5" fmla="*/ 4821851 h 6858000"/>
              <a:gd name="connsiteX6" fmla="*/ 4308904 w 6558260"/>
              <a:gd name="connsiteY6" fmla="*/ 5001158 h 6858000"/>
              <a:gd name="connsiteX7" fmla="*/ 2788379 w 6558260"/>
              <a:gd name="connsiteY7" fmla="*/ 5605778 h 6858000"/>
              <a:gd name="connsiteX8" fmla="*/ 1789804 w 6558260"/>
              <a:gd name="connsiteY8" fmla="*/ 6672529 h 6858000"/>
              <a:gd name="connsiteX9" fmla="*/ 1681243 w 6558260"/>
              <a:gd name="connsiteY9" fmla="*/ 6840787 h 6858000"/>
              <a:gd name="connsiteX10" fmla="*/ 1670576 w 6558260"/>
              <a:gd name="connsiteY10" fmla="*/ 6858000 h 6858000"/>
              <a:gd name="connsiteX11" fmla="*/ 0 w 655826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58260" h="6858000">
                <a:moveTo>
                  <a:pt x="0" y="0"/>
                </a:moveTo>
                <a:lnTo>
                  <a:pt x="5115438" y="0"/>
                </a:lnTo>
                <a:lnTo>
                  <a:pt x="5238365" y="66359"/>
                </a:lnTo>
                <a:cubicBezTo>
                  <a:pt x="5682224" y="338566"/>
                  <a:pt x="6040902" y="730462"/>
                  <a:pt x="6291520" y="1269725"/>
                </a:cubicBezTo>
                <a:cubicBezTo>
                  <a:pt x="6564184" y="1856367"/>
                  <a:pt x="6642164" y="2496371"/>
                  <a:pt x="6458331" y="3184523"/>
                </a:cubicBezTo>
                <a:cubicBezTo>
                  <a:pt x="6242848" y="3991449"/>
                  <a:pt x="5757187" y="4528124"/>
                  <a:pt x="5040408" y="4821851"/>
                </a:cubicBezTo>
                <a:cubicBezTo>
                  <a:pt x="4800781" y="4920015"/>
                  <a:pt x="4554699" y="4955733"/>
                  <a:pt x="4308904" y="5001158"/>
                </a:cubicBezTo>
                <a:cubicBezTo>
                  <a:pt x="3777583" y="5099178"/>
                  <a:pt x="3264096" y="5274085"/>
                  <a:pt x="2788379" y="5605778"/>
                </a:cubicBezTo>
                <a:cubicBezTo>
                  <a:pt x="2387773" y="5884873"/>
                  <a:pt x="2065959" y="6252666"/>
                  <a:pt x="1789804" y="6672529"/>
                </a:cubicBezTo>
                <a:cubicBezTo>
                  <a:pt x="1751257" y="6731138"/>
                  <a:pt x="1715181" y="6787110"/>
                  <a:pt x="1681243" y="6840787"/>
                </a:cubicBezTo>
                <a:lnTo>
                  <a:pt x="167057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070813B7-403A-9A3E-5E5C-44C1680DE4C3}"/>
              </a:ext>
              <a:ext uri="{C183D7F6-B498-43B3-948B-1728B52AA6E4}">
                <adec:decorative xmlns:adec="http://schemas.microsoft.com/office/drawing/2017/decorative" val="1"/>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 uri="{C183D7F6-B498-43B3-948B-1728B52AA6E4}">
                <adec:decorative xmlns:adec="http://schemas.microsoft.com/office/drawing/2017/decorative" val="1"/>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 uri="{C183D7F6-B498-43B3-948B-1728B52AA6E4}">
                <adec:decorative xmlns:adec="http://schemas.microsoft.com/office/drawing/2017/decorative" val="1"/>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1001467" y="914400"/>
            <a:ext cx="5641848" cy="5029200"/>
          </a:xfrm>
        </p:spPr>
        <p:txBody>
          <a:bodyPr anchor="ctr" anchorCtr="0"/>
          <a:lstStyle>
            <a:lvl1pPr algn="l">
              <a:defRPr sz="3200">
                <a:solidFill>
                  <a:schemeClr val="accent1"/>
                </a:solidFill>
              </a:defRPr>
            </a:lvl1pPr>
          </a:lstStyle>
          <a:p>
            <a:r>
              <a:rPr lang="en-US" dirty="0"/>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6868956" y="1143000"/>
            <a:ext cx="4190999" cy="4679830"/>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705756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dirty="0"/>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Tree>
    <p:extLst>
      <p:ext uri="{BB962C8B-B14F-4D97-AF65-F5344CB8AC3E}">
        <p14:creationId xmlns:p14="http://schemas.microsoft.com/office/powerpoint/2010/main" val="36597113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1">
    <p:bg>
      <p:bgPr>
        <a:solidFill>
          <a:schemeClr val="bg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24A04BE-9BA3-80DD-EE68-A8B8BA08532B}"/>
              </a:ext>
              <a:ext uri="{C183D7F6-B498-43B3-948B-1728B52AA6E4}">
                <adec:decorative xmlns:adec="http://schemas.microsoft.com/office/drawing/2017/decorative" val="1"/>
              </a:ext>
            </a:extLst>
          </p:cNvPr>
          <p:cNvSpPr/>
          <p:nvPr userDrawn="1"/>
        </p:nvSpPr>
        <p:spPr>
          <a:xfrm>
            <a:off x="6918777" y="0"/>
            <a:ext cx="5288935" cy="6857999"/>
          </a:xfrm>
          <a:custGeom>
            <a:avLst/>
            <a:gdLst>
              <a:gd name="connsiteX0" fmla="*/ 5288935 w 5288935"/>
              <a:gd name="connsiteY0" fmla="*/ 5846993 h 6857999"/>
              <a:gd name="connsiteX1" fmla="*/ 5288935 w 5288935"/>
              <a:gd name="connsiteY1" fmla="*/ 6857999 h 6857999"/>
              <a:gd name="connsiteX2" fmla="*/ 4837168 w 5288935"/>
              <a:gd name="connsiteY2" fmla="*/ 6857999 h 6857999"/>
              <a:gd name="connsiteX3" fmla="*/ 4970284 w 5288935"/>
              <a:gd name="connsiteY3" fmla="*/ 6566499 h 6857999"/>
              <a:gd name="connsiteX4" fmla="*/ 5151893 w 5288935"/>
              <a:gd name="connsiteY4" fmla="*/ 6167371 h 6857999"/>
              <a:gd name="connsiteX5" fmla="*/ 13164 w 5288935"/>
              <a:gd name="connsiteY5" fmla="*/ 0 h 6857999"/>
              <a:gd name="connsiteX6" fmla="*/ 5288935 w 5288935"/>
              <a:gd name="connsiteY6" fmla="*/ 0 h 6857999"/>
              <a:gd name="connsiteX7" fmla="*/ 5288935 w 5288935"/>
              <a:gd name="connsiteY7" fmla="*/ 3411849 h 6857999"/>
              <a:gd name="connsiteX8" fmla="*/ 5247557 w 5288935"/>
              <a:gd name="connsiteY8" fmla="*/ 3366169 h 6857999"/>
              <a:gd name="connsiteX9" fmla="*/ 333189 w 5288935"/>
              <a:gd name="connsiteY9" fmla="*/ 1342399 h 6857999"/>
              <a:gd name="connsiteX10" fmla="*/ 10627 w 5288935"/>
              <a:gd name="connsiteY10"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935" h="6857999">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242"/>
            </a:schemeClr>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rot="10800000" flipH="1">
            <a:off x="0" y="-26179"/>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852384F4-F6AD-F668-A66B-AEFD70995F3B}"/>
              </a:ext>
            </a:extLst>
          </p:cNvPr>
          <p:cNvSpPr>
            <a:spLocks noGrp="1"/>
          </p:cNvSpPr>
          <p:nvPr>
            <p:ph type="title" hasCustomPrompt="1"/>
          </p:nvPr>
        </p:nvSpPr>
        <p:spPr>
          <a:xfrm>
            <a:off x="5827205" y="914400"/>
            <a:ext cx="5449824" cy="3538728"/>
          </a:xfrm>
        </p:spPr>
        <p:txBody>
          <a:bodyPr anchor="b"/>
          <a:lstStyle>
            <a:lvl1pPr>
              <a:lnSpc>
                <a:spcPct val="75000"/>
              </a:lnSpc>
              <a:defRPr sz="4800">
                <a:solidFill>
                  <a:schemeClr val="tx1"/>
                </a:solidFill>
              </a:defRPr>
            </a:lvl1pPr>
          </a:lstStyle>
          <a:p>
            <a:r>
              <a:rPr lang="en-US" dirty="0"/>
              <a:t>click to add title</a:t>
            </a:r>
          </a:p>
        </p:txBody>
      </p:sp>
      <p:sp>
        <p:nvSpPr>
          <p:cNvPr id="5" name="Picture Placeholder 4">
            <a:extLst>
              <a:ext uri="{FF2B5EF4-FFF2-40B4-BE49-F238E27FC236}">
                <a16:creationId xmlns:a16="http://schemas.microsoft.com/office/drawing/2014/main" id="{1AA0A37B-4C20-7766-0623-4E06EA6A5C83}"/>
              </a:ext>
            </a:extLst>
          </p:cNvPr>
          <p:cNvSpPr>
            <a:spLocks noGrp="1"/>
          </p:cNvSpPr>
          <p:nvPr>
            <p:ph type="pic" sz="quarter" idx="11"/>
          </p:nvPr>
        </p:nvSpPr>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solidFill>
            <a:schemeClr val="bg2"/>
          </a:solidFill>
        </p:spPr>
        <p:txBody>
          <a:bodyPr wrap="square" tIns="914400">
            <a:noAutofit/>
          </a:bodyPr>
          <a:lstStyle>
            <a:lvl1pPr marL="0" indent="0">
              <a:buNone/>
              <a:defRPr sz="2000">
                <a:solidFill>
                  <a:schemeClr val="tx1"/>
                </a:solidFill>
              </a:defRPr>
            </a:lvl1pPr>
          </a:lstStyle>
          <a:p>
            <a:r>
              <a:rPr lang="en-US"/>
              <a:t>Click icon to add picture</a:t>
            </a:r>
            <a:endParaRPr lang="en-US" dirty="0"/>
          </a:p>
        </p:txBody>
      </p:sp>
      <p:sp>
        <p:nvSpPr>
          <p:cNvPr id="9" name="Content Placeholder 2">
            <a:extLst>
              <a:ext uri="{FF2B5EF4-FFF2-40B4-BE49-F238E27FC236}">
                <a16:creationId xmlns:a16="http://schemas.microsoft.com/office/drawing/2014/main" id="{83E1E65B-8F03-21A6-6A59-95F0691D8856}"/>
              </a:ext>
            </a:extLst>
          </p:cNvPr>
          <p:cNvSpPr>
            <a:spLocks noGrp="1"/>
          </p:cNvSpPr>
          <p:nvPr>
            <p:ph idx="10" hasCustomPrompt="1"/>
          </p:nvPr>
        </p:nvSpPr>
        <p:spPr>
          <a:xfrm>
            <a:off x="5827204" y="4681728"/>
            <a:ext cx="5449824" cy="1280160"/>
          </a:xfrm>
        </p:spPr>
        <p:txBody>
          <a:bodyPr>
            <a:noAutofit/>
          </a:bodyPr>
          <a:lstStyle>
            <a:lvl1pPr marL="0" indent="0">
              <a:buFont typeface="Courier New" panose="02070309020205020404" pitchFamily="49" charset="0"/>
              <a:buNone/>
              <a:defRPr sz="2400" b="0" cap="all" baseline="0"/>
            </a:lvl1pPr>
            <a:lvl2pPr>
              <a:defRPr sz="2400"/>
            </a:lvl2pPr>
            <a:lvl3pPr>
              <a:defRPr sz="2400"/>
            </a:lvl3pPr>
            <a:lvl4pPr>
              <a:defRPr sz="2400"/>
            </a:lvl4pPr>
            <a:lvl5pPr>
              <a:defRPr sz="2400"/>
            </a:lvl5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2223444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7">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639877-C4A6-4E44-C600-FE3C6CD5F187}"/>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9" name="Freeform: Shape 8">
              <a:extLst>
                <a:ext uri="{FF2B5EF4-FFF2-40B4-BE49-F238E27FC236}">
                  <a16:creationId xmlns:a16="http://schemas.microsoft.com/office/drawing/2014/main" id="{F0439AA5-A7EE-A20E-BB67-D356776D0B21}"/>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39E752F7-61F0-6779-9E8E-3541BFF7D2CF}"/>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Title 1">
            <a:extLst>
              <a:ext uri="{FF2B5EF4-FFF2-40B4-BE49-F238E27FC236}">
                <a16:creationId xmlns:a16="http://schemas.microsoft.com/office/drawing/2014/main" id="{FA7EBEDF-950A-F10B-DA20-24FB521457FC}"/>
              </a:ext>
            </a:extLst>
          </p:cNvPr>
          <p:cNvSpPr>
            <a:spLocks noGrp="1"/>
          </p:cNvSpPr>
          <p:nvPr>
            <p:ph type="title" hasCustomPrompt="1"/>
          </p:nvPr>
        </p:nvSpPr>
        <p:spPr>
          <a:xfrm>
            <a:off x="914400" y="914400"/>
            <a:ext cx="7534656" cy="914400"/>
          </a:xfrm>
        </p:spPr>
        <p:txBody>
          <a:bodyPr anchor="b" anchorCtr="0"/>
          <a:lstStyle>
            <a:lvl1pPr>
              <a:defRPr sz="3200"/>
            </a:lvl1pPr>
          </a:lstStyle>
          <a:p>
            <a:r>
              <a:rPr lang="en-US" dirty="0"/>
              <a:t>click to add title</a:t>
            </a:r>
          </a:p>
        </p:txBody>
      </p:sp>
      <p:sp>
        <p:nvSpPr>
          <p:cNvPr id="12" name="Freeform 11">
            <a:extLst>
              <a:ext uri="{FF2B5EF4-FFF2-40B4-BE49-F238E27FC236}">
                <a16:creationId xmlns:a16="http://schemas.microsoft.com/office/drawing/2014/main" id="{6FD0E545-8D0D-B848-836A-23CEBCD6B0A5}"/>
              </a:ext>
              <a:ext uri="{C183D7F6-B498-43B3-948B-1728B52AA6E4}">
                <adec:decorative xmlns:adec="http://schemas.microsoft.com/office/drawing/2017/decorative" val="1"/>
              </a:ext>
            </a:extLst>
          </p:cNvPr>
          <p:cNvSpPr/>
          <p:nvPr userDrawn="1"/>
        </p:nvSpPr>
        <p:spPr>
          <a:xfrm rot="10800000">
            <a:off x="-1" y="5010313"/>
            <a:ext cx="3307890" cy="1876021"/>
          </a:xfrm>
          <a:custGeom>
            <a:avLst/>
            <a:gdLst>
              <a:gd name="connsiteX0" fmla="*/ 3307890 w 3307890"/>
              <a:gd name="connsiteY0" fmla="*/ 1876021 h 1876021"/>
              <a:gd name="connsiteX1" fmla="*/ 3062737 w 3307890"/>
              <a:gd name="connsiteY1" fmla="*/ 1792455 h 1876021"/>
              <a:gd name="connsiteX2" fmla="*/ 56315 w 3307890"/>
              <a:gd name="connsiteY2" fmla="*/ 110172 h 1876021"/>
              <a:gd name="connsiteX3" fmla="*/ 0 w 3307890"/>
              <a:gd name="connsiteY3" fmla="*/ 0 h 1876021"/>
              <a:gd name="connsiteX4" fmla="*/ 3307890 w 3307890"/>
              <a:gd name="connsiteY4" fmla="*/ 0 h 187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7890" h="1876021">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5" name="Freeform 14">
            <a:extLst>
              <a:ext uri="{FF2B5EF4-FFF2-40B4-BE49-F238E27FC236}">
                <a16:creationId xmlns:a16="http://schemas.microsoft.com/office/drawing/2014/main" id="{7114E853-6F7C-9899-77FD-0E77D0A86207}"/>
              </a:ext>
              <a:ext uri="{C183D7F6-B498-43B3-948B-1728B52AA6E4}">
                <adec:decorative xmlns:adec="http://schemas.microsoft.com/office/drawing/2017/decorative" val="1"/>
              </a:ext>
            </a:extLst>
          </p:cNvPr>
          <p:cNvSpPr/>
          <p:nvPr userDrawn="1"/>
        </p:nvSpPr>
        <p:spPr>
          <a:xfrm rot="10800000">
            <a:off x="9394047" y="4650286"/>
            <a:ext cx="1859768" cy="2207713"/>
          </a:xfrm>
          <a:custGeom>
            <a:avLst/>
            <a:gdLst>
              <a:gd name="connsiteX0" fmla="*/ 0 w 1859768"/>
              <a:gd name="connsiteY0" fmla="*/ 118614 h 2207713"/>
              <a:gd name="connsiteX1" fmla="*/ 0 w 1859768"/>
              <a:gd name="connsiteY1" fmla="*/ 29419 h 2207713"/>
              <a:gd name="connsiteX2" fmla="*/ 16244 w 1859768"/>
              <a:gd name="connsiteY2" fmla="*/ 0 h 2207713"/>
              <a:gd name="connsiteX3" fmla="*/ 68915 w 1859768"/>
              <a:gd name="connsiteY3" fmla="*/ 0 h 2207713"/>
              <a:gd name="connsiteX4" fmla="*/ 1715656 w 1859768"/>
              <a:gd name="connsiteY4" fmla="*/ 494800 h 2207713"/>
              <a:gd name="connsiteX5" fmla="*/ 1683714 w 1859768"/>
              <a:gd name="connsiteY5" fmla="*/ 491216 h 2207713"/>
              <a:gd name="connsiteX6" fmla="*/ 1337678 w 1859768"/>
              <a:gd name="connsiteY6" fmla="*/ 431097 h 2207713"/>
              <a:gd name="connsiteX7" fmla="*/ 950852 w 1859768"/>
              <a:gd name="connsiteY7" fmla="*/ 31845 h 2207713"/>
              <a:gd name="connsiteX8" fmla="*/ 938957 w 1859768"/>
              <a:gd name="connsiteY8" fmla="*/ 0 h 2207713"/>
              <a:gd name="connsiteX9" fmla="*/ 1152830 w 1859768"/>
              <a:gd name="connsiteY9" fmla="*/ 0 h 2207713"/>
              <a:gd name="connsiteX10" fmla="*/ 1267279 w 1859768"/>
              <a:gd name="connsiteY10" fmla="*/ 105940 h 2207713"/>
              <a:gd name="connsiteX11" fmla="*/ 1390620 w 1859768"/>
              <a:gd name="connsiteY11" fmla="*/ 219990 h 2207713"/>
              <a:gd name="connsiteX12" fmla="*/ 1376706 w 1859768"/>
              <a:gd name="connsiteY12" fmla="*/ 237482 h 2207713"/>
              <a:gd name="connsiteX13" fmla="*/ 1213653 w 1859768"/>
              <a:gd name="connsiteY13" fmla="*/ 110730 h 2207713"/>
              <a:gd name="connsiteX14" fmla="*/ 1013214 w 1859768"/>
              <a:gd name="connsiteY14" fmla="*/ 4927 h 2207713"/>
              <a:gd name="connsiteX15" fmla="*/ 1634702 w 1859768"/>
              <a:gd name="connsiteY15" fmla="*/ 427133 h 2207713"/>
              <a:gd name="connsiteX16" fmla="*/ 1297389 w 1859768"/>
              <a:gd name="connsiteY16" fmla="*/ 8655 h 2207713"/>
              <a:gd name="connsiteX17" fmla="*/ 1259059 w 1859768"/>
              <a:gd name="connsiteY17" fmla="*/ 0 h 2207713"/>
              <a:gd name="connsiteX18" fmla="*/ 1410415 w 1859768"/>
              <a:gd name="connsiteY18" fmla="*/ 0 h 2207713"/>
              <a:gd name="connsiteX19" fmla="*/ 1499716 w 1859768"/>
              <a:gd name="connsiteY19" fmla="*/ 66646 h 2207713"/>
              <a:gd name="connsiteX20" fmla="*/ 1637128 w 1859768"/>
              <a:gd name="connsiteY20" fmla="*/ 256403 h 2207713"/>
              <a:gd name="connsiteX21" fmla="*/ 1744255 w 1859768"/>
              <a:gd name="connsiteY21" fmla="*/ 480278 h 2207713"/>
              <a:gd name="connsiteX22" fmla="*/ 1715656 w 1859768"/>
              <a:gd name="connsiteY22" fmla="*/ 494800 h 2207713"/>
              <a:gd name="connsiteX23" fmla="*/ 118121 w 1859768"/>
              <a:gd name="connsiteY23" fmla="*/ 857786 h 2207713"/>
              <a:gd name="connsiteX24" fmla="*/ 433985 w 1859768"/>
              <a:gd name="connsiteY24" fmla="*/ 43220 h 2207713"/>
              <a:gd name="connsiteX25" fmla="*/ 374233 w 1859768"/>
              <a:gd name="connsiteY25" fmla="*/ 191214 h 2207713"/>
              <a:gd name="connsiteX26" fmla="*/ 330862 w 1859768"/>
              <a:gd name="connsiteY26" fmla="*/ 340269 h 2207713"/>
              <a:gd name="connsiteX27" fmla="*/ 304211 w 1859768"/>
              <a:gd name="connsiteY27" fmla="*/ 324744 h 2207713"/>
              <a:gd name="connsiteX28" fmla="*/ 328152 w 1859768"/>
              <a:gd name="connsiteY28" fmla="*/ 127918 h 2207713"/>
              <a:gd name="connsiteX29" fmla="*/ 118121 w 1859768"/>
              <a:gd name="connsiteY29" fmla="*/ 857786 h 2207713"/>
              <a:gd name="connsiteX30" fmla="*/ 74903 w 1859768"/>
              <a:gd name="connsiteY30" fmla="*/ 966935 h 2207713"/>
              <a:gd name="connsiteX31" fmla="*/ 69491 w 1859768"/>
              <a:gd name="connsiteY31" fmla="*/ 504187 h 2207713"/>
              <a:gd name="connsiteX32" fmla="*/ 326258 w 1859768"/>
              <a:gd name="connsiteY32" fmla="*/ 28833 h 2207713"/>
              <a:gd name="connsiteX33" fmla="*/ 351236 w 1859768"/>
              <a:gd name="connsiteY33" fmla="*/ 0 h 2207713"/>
              <a:gd name="connsiteX34" fmla="*/ 500166 w 1859768"/>
              <a:gd name="connsiteY34" fmla="*/ 0 h 2207713"/>
              <a:gd name="connsiteX35" fmla="*/ 501007 w 1859768"/>
              <a:gd name="connsiteY35" fmla="*/ 11785 h 2207713"/>
              <a:gd name="connsiteX36" fmla="*/ 245786 w 1859768"/>
              <a:gd name="connsiteY36" fmla="*/ 835475 h 2207713"/>
              <a:gd name="connsiteX37" fmla="*/ 74903 w 1859768"/>
              <a:gd name="connsiteY37" fmla="*/ 966935 h 2207713"/>
              <a:gd name="connsiteX38" fmla="*/ 1661942 w 1859768"/>
              <a:gd name="connsiteY38" fmla="*/ 1353812 h 2207713"/>
              <a:gd name="connsiteX39" fmla="*/ 1749989 w 1859768"/>
              <a:gd name="connsiteY39" fmla="*/ 1342230 h 2207713"/>
              <a:gd name="connsiteX40" fmla="*/ 1312677 w 1859768"/>
              <a:gd name="connsiteY40" fmla="*/ 968809 h 2207713"/>
              <a:gd name="connsiteX41" fmla="*/ 1232104 w 1859768"/>
              <a:gd name="connsiteY41" fmla="*/ 979836 h 2207713"/>
              <a:gd name="connsiteX42" fmla="*/ 1510925 w 1859768"/>
              <a:gd name="connsiteY42" fmla="*/ 1199562 h 2207713"/>
              <a:gd name="connsiteX43" fmla="*/ 1217072 w 1859768"/>
              <a:gd name="connsiteY43" fmla="*/ 1054216 h 2207713"/>
              <a:gd name="connsiteX44" fmla="*/ 1661942 w 1859768"/>
              <a:gd name="connsiteY44" fmla="*/ 1353812 h 2207713"/>
              <a:gd name="connsiteX45" fmla="*/ 394807 w 1859768"/>
              <a:gd name="connsiteY45" fmla="*/ 1626455 h 2207713"/>
              <a:gd name="connsiteX46" fmla="*/ 466693 w 1859768"/>
              <a:gd name="connsiteY46" fmla="*/ 1595017 h 2207713"/>
              <a:gd name="connsiteX47" fmla="*/ 650821 w 1859768"/>
              <a:gd name="connsiteY47" fmla="*/ 1077380 h 2207713"/>
              <a:gd name="connsiteX48" fmla="*/ 591587 w 1859768"/>
              <a:gd name="connsiteY48" fmla="*/ 974474 h 2207713"/>
              <a:gd name="connsiteX49" fmla="*/ 557216 w 1859768"/>
              <a:gd name="connsiteY49" fmla="*/ 1094794 h 2207713"/>
              <a:gd name="connsiteX50" fmla="*/ 486148 w 1859768"/>
              <a:gd name="connsiteY50" fmla="*/ 1388665 h 2207713"/>
              <a:gd name="connsiteX51" fmla="*/ 452079 w 1859768"/>
              <a:gd name="connsiteY51" fmla="*/ 1431607 h 2207713"/>
              <a:gd name="connsiteX52" fmla="*/ 430714 w 1859768"/>
              <a:gd name="connsiteY52" fmla="*/ 1420233 h 2207713"/>
              <a:gd name="connsiteX53" fmla="*/ 493238 w 1859768"/>
              <a:gd name="connsiteY53" fmla="*/ 1142201 h 2207713"/>
              <a:gd name="connsiteX54" fmla="*/ 394807 w 1859768"/>
              <a:gd name="connsiteY54" fmla="*/ 1626455 h 2207713"/>
              <a:gd name="connsiteX55" fmla="*/ 1315388 w 1859768"/>
              <a:gd name="connsiteY55" fmla="*/ 2115696 h 2207713"/>
              <a:gd name="connsiteX56" fmla="*/ 1031118 w 1859768"/>
              <a:gd name="connsiteY56" fmla="*/ 1312715 h 2207713"/>
              <a:gd name="connsiteX57" fmla="*/ 1129348 w 1859768"/>
              <a:gd name="connsiteY57" fmla="*/ 1549780 h 2207713"/>
              <a:gd name="connsiteX58" fmla="*/ 1248211 w 1859768"/>
              <a:gd name="connsiteY58" fmla="*/ 1771927 h 2207713"/>
              <a:gd name="connsiteX59" fmla="*/ 1198290 w 1859768"/>
              <a:gd name="connsiteY59" fmla="*/ 1766808 h 2207713"/>
              <a:gd name="connsiteX60" fmla="*/ 990681 w 1859768"/>
              <a:gd name="connsiteY60" fmla="*/ 1391341 h 2207713"/>
              <a:gd name="connsiteX61" fmla="*/ 1315388 w 1859768"/>
              <a:gd name="connsiteY61" fmla="*/ 2115696 h 2207713"/>
              <a:gd name="connsiteX62" fmla="*/ 1350109 w 1859768"/>
              <a:gd name="connsiteY62" fmla="*/ 2206800 h 2207713"/>
              <a:gd name="connsiteX63" fmla="*/ 1016305 w 1859768"/>
              <a:gd name="connsiteY63" fmla="*/ 1939402 h 2207713"/>
              <a:gd name="connsiteX64" fmla="*/ 915052 w 1859768"/>
              <a:gd name="connsiteY64" fmla="*/ 1399068 h 2207713"/>
              <a:gd name="connsiteX65" fmla="*/ 854782 w 1859768"/>
              <a:gd name="connsiteY65" fmla="*/ 932137 h 2207713"/>
              <a:gd name="connsiteX66" fmla="*/ 770773 w 1859768"/>
              <a:gd name="connsiteY66" fmla="*/ 875318 h 2207713"/>
              <a:gd name="connsiteX67" fmla="*/ 825964 w 1859768"/>
              <a:gd name="connsiteY67" fmla="*/ 823117 h 2207713"/>
              <a:gd name="connsiteX68" fmla="*/ 778651 w 1859768"/>
              <a:gd name="connsiteY68" fmla="*/ 628353 h 2207713"/>
              <a:gd name="connsiteX69" fmla="*/ 674057 w 1859768"/>
              <a:gd name="connsiteY69" fmla="*/ 806473 h 2207713"/>
              <a:gd name="connsiteX70" fmla="*/ 678691 w 1859768"/>
              <a:gd name="connsiteY70" fmla="*/ 987300 h 2207713"/>
              <a:gd name="connsiteX71" fmla="*/ 573399 w 1859768"/>
              <a:gd name="connsiteY71" fmla="*/ 1572793 h 2207713"/>
              <a:gd name="connsiteX72" fmla="*/ 448294 w 1859768"/>
              <a:gd name="connsiteY72" fmla="*/ 1671763 h 2207713"/>
              <a:gd name="connsiteX73" fmla="*/ 347341 w 1859768"/>
              <a:gd name="connsiteY73" fmla="*/ 1644762 h 2207713"/>
              <a:gd name="connsiteX74" fmla="*/ 322256 w 1859768"/>
              <a:gd name="connsiteY74" fmla="*/ 1459939 h 2207713"/>
              <a:gd name="connsiteX75" fmla="*/ 495295 w 1859768"/>
              <a:gd name="connsiteY75" fmla="*/ 1011735 h 2207713"/>
              <a:gd name="connsiteX76" fmla="*/ 631502 w 1859768"/>
              <a:gd name="connsiteY76" fmla="*/ 767246 h 2207713"/>
              <a:gd name="connsiteX77" fmla="*/ 678184 w 1859768"/>
              <a:gd name="connsiteY77" fmla="*/ 678226 h 2207713"/>
              <a:gd name="connsiteX78" fmla="*/ 718531 w 1859768"/>
              <a:gd name="connsiteY78" fmla="*/ 365894 h 2207713"/>
              <a:gd name="connsiteX79" fmla="*/ 669080 w 1859768"/>
              <a:gd name="connsiteY79" fmla="*/ 150213 h 2207713"/>
              <a:gd name="connsiteX80" fmla="*/ 639037 w 1859768"/>
              <a:gd name="connsiteY80" fmla="*/ 0 h 2207713"/>
              <a:gd name="connsiteX81" fmla="*/ 685477 w 1859768"/>
              <a:gd name="connsiteY81" fmla="*/ 0 h 2207713"/>
              <a:gd name="connsiteX82" fmla="*/ 830123 w 1859768"/>
              <a:gd name="connsiteY82" fmla="*/ 644646 h 2207713"/>
              <a:gd name="connsiteX83" fmla="*/ 868286 w 1859768"/>
              <a:gd name="connsiteY83" fmla="*/ 801231 h 2207713"/>
              <a:gd name="connsiteX84" fmla="*/ 945378 w 1859768"/>
              <a:gd name="connsiteY84" fmla="*/ 881698 h 2207713"/>
              <a:gd name="connsiteX85" fmla="*/ 1208838 w 1859768"/>
              <a:gd name="connsiteY85" fmla="*/ 919029 h 2207713"/>
              <a:gd name="connsiteX86" fmla="*/ 1753984 w 1859768"/>
              <a:gd name="connsiteY86" fmla="*/ 1208539 h 2207713"/>
              <a:gd name="connsiteX87" fmla="*/ 1859768 w 1859768"/>
              <a:gd name="connsiteY87" fmla="*/ 1390144 h 2207713"/>
              <a:gd name="connsiteX88" fmla="*/ 1607507 w 1859768"/>
              <a:gd name="connsiteY88" fmla="*/ 1402956 h 2207713"/>
              <a:gd name="connsiteX89" fmla="*/ 1298703 w 1859768"/>
              <a:gd name="connsiteY89" fmla="*/ 1257406 h 2207713"/>
              <a:gd name="connsiteX90" fmla="*/ 1164863 w 1859768"/>
              <a:gd name="connsiteY90" fmla="*/ 1082843 h 2207713"/>
              <a:gd name="connsiteX91" fmla="*/ 1010750 w 1859768"/>
              <a:gd name="connsiteY91" fmla="*/ 956586 h 2207713"/>
              <a:gd name="connsiteX92" fmla="*/ 905506 w 1859768"/>
              <a:gd name="connsiteY92" fmla="*/ 929445 h 2207713"/>
              <a:gd name="connsiteX93" fmla="*/ 994250 w 1859768"/>
              <a:gd name="connsiteY93" fmla="*/ 1187151 h 2207713"/>
              <a:gd name="connsiteX94" fmla="*/ 1063313 w 1859768"/>
              <a:gd name="connsiteY94" fmla="*/ 1241331 h 2207713"/>
              <a:gd name="connsiteX95" fmla="*/ 1403427 w 1859768"/>
              <a:gd name="connsiteY95" fmla="*/ 1675440 h 2207713"/>
              <a:gd name="connsiteX96" fmla="*/ 1412888 w 1859768"/>
              <a:gd name="connsiteY96" fmla="*/ 2013308 h 2207713"/>
              <a:gd name="connsiteX97" fmla="*/ 1370292 w 1859768"/>
              <a:gd name="connsiteY97" fmla="*/ 2202341 h 2207713"/>
              <a:gd name="connsiteX98" fmla="*/ 1350109 w 1859768"/>
              <a:gd name="connsiteY98" fmla="*/ 2206800 h 220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859768" h="2207713">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12">
            <a:extLst>
              <a:ext uri="{FF2B5EF4-FFF2-40B4-BE49-F238E27FC236}">
                <a16:creationId xmlns:a16="http://schemas.microsoft.com/office/drawing/2014/main" id="{69002426-033B-400A-C519-AF4C659C4F05}"/>
              </a:ext>
              <a:ext uri="{C183D7F6-B498-43B3-948B-1728B52AA6E4}">
                <adec:decorative xmlns:adec="http://schemas.microsoft.com/office/drawing/2017/decorative" val="1"/>
              </a:ext>
            </a:extLst>
          </p:cNvPr>
          <p:cNvSpPr/>
          <p:nvPr userDrawn="1"/>
        </p:nvSpPr>
        <p:spPr>
          <a:xfrm rot="16200000" flipH="1">
            <a:off x="8812879" y="2130044"/>
            <a:ext cx="5509165" cy="1249078"/>
          </a:xfrm>
          <a:custGeom>
            <a:avLst/>
            <a:gdLst>
              <a:gd name="connsiteX0" fmla="*/ 5509165 w 5509165"/>
              <a:gd name="connsiteY0" fmla="*/ 1249078 h 1249078"/>
              <a:gd name="connsiteX1" fmla="*/ 0 w 5509165"/>
              <a:gd name="connsiteY1" fmla="*/ 1249078 h 1249078"/>
              <a:gd name="connsiteX2" fmla="*/ 0 w 5509165"/>
              <a:gd name="connsiteY2" fmla="*/ 376649 h 1249078"/>
              <a:gd name="connsiteX3" fmla="*/ 124275 w 5509165"/>
              <a:gd name="connsiteY3" fmla="*/ 338434 h 1249078"/>
              <a:gd name="connsiteX4" fmla="*/ 2337339 w 5509165"/>
              <a:gd name="connsiteY4" fmla="*/ 1263 h 1249078"/>
              <a:gd name="connsiteX5" fmla="*/ 4747463 w 5509165"/>
              <a:gd name="connsiteY5" fmla="*/ 509094 h 1249078"/>
              <a:gd name="connsiteX6" fmla="*/ 5475419 w 5509165"/>
              <a:gd name="connsiteY6" fmla="*/ 1196657 h 12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9165" h="1249078">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Content Placeholder 6">
            <a:extLst>
              <a:ext uri="{FF2B5EF4-FFF2-40B4-BE49-F238E27FC236}">
                <a16:creationId xmlns:a16="http://schemas.microsoft.com/office/drawing/2014/main" id="{13980755-170E-8438-DC1B-7B3283F2A49D}"/>
              </a:ext>
            </a:extLst>
          </p:cNvPr>
          <p:cNvSpPr>
            <a:spLocks noGrp="1"/>
          </p:cNvSpPr>
          <p:nvPr>
            <p:ph sz="quarter" idx="10"/>
          </p:nvPr>
        </p:nvSpPr>
        <p:spPr>
          <a:xfrm>
            <a:off x="914400" y="2039112"/>
            <a:ext cx="7150608" cy="3356576"/>
          </a:xfrm>
        </p:spPr>
        <p:txBody>
          <a:bodyPr>
            <a:normAutofit/>
          </a:bodyPr>
          <a:lstStyle>
            <a:lvl1pPr>
              <a:defRPr sz="2000"/>
            </a:lvl1pPr>
            <a:lvl2pPr>
              <a:defRPr sz="1800"/>
            </a:lvl2pPr>
            <a:lvl3pPr>
              <a:defRPr sz="1600"/>
            </a:lvl3pPr>
            <a:lvl4pPr>
              <a:defRPr sz="1400"/>
            </a:lvl4pPr>
            <a:lvl5pPr>
              <a:defRPr sz="1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3" name="Slide Number Placeholder 5">
            <a:extLst>
              <a:ext uri="{FF2B5EF4-FFF2-40B4-BE49-F238E27FC236}">
                <a16:creationId xmlns:a16="http://schemas.microsoft.com/office/drawing/2014/main" id="{933C021B-6AA4-3C5D-099F-96D113A1495C}"/>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386226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Freeform 3">
            <a:extLst>
              <a:ext uri="{FF2B5EF4-FFF2-40B4-BE49-F238E27FC236}">
                <a16:creationId xmlns:a16="http://schemas.microsoft.com/office/drawing/2014/main" id="{2FE03F25-D589-68A8-30C7-175547B6A9EE}"/>
              </a:ext>
              <a:ext uri="{C183D7F6-B498-43B3-948B-1728B52AA6E4}">
                <adec:decorative xmlns:adec="http://schemas.microsoft.com/office/drawing/2017/decorative" val="1"/>
              </a:ext>
            </a:extLst>
          </p:cNvPr>
          <p:cNvSpPr/>
          <p:nvPr userDrawn="1"/>
        </p:nvSpPr>
        <p:spPr>
          <a:xfrm>
            <a:off x="9037474" y="1618811"/>
            <a:ext cx="3154526" cy="5229819"/>
          </a:xfrm>
          <a:custGeom>
            <a:avLst/>
            <a:gdLst>
              <a:gd name="connsiteX0" fmla="*/ 2984957 w 3154526"/>
              <a:gd name="connsiteY0" fmla="*/ 4764199 h 5229819"/>
              <a:gd name="connsiteX1" fmla="*/ 3085247 w 3154526"/>
              <a:gd name="connsiteY1" fmla="*/ 4783935 h 5229819"/>
              <a:gd name="connsiteX2" fmla="*/ 3154526 w 3154526"/>
              <a:gd name="connsiteY2" fmla="*/ 4805985 h 5229819"/>
              <a:gd name="connsiteX3" fmla="*/ 3154526 w 3154526"/>
              <a:gd name="connsiteY3" fmla="*/ 4854317 h 5229819"/>
              <a:gd name="connsiteX4" fmla="*/ 3077489 w 3154526"/>
              <a:gd name="connsiteY4" fmla="*/ 4835342 h 5229819"/>
              <a:gd name="connsiteX5" fmla="*/ 2943802 w 3154526"/>
              <a:gd name="connsiteY5" fmla="*/ 4819637 h 5229819"/>
              <a:gd name="connsiteX6" fmla="*/ 2790751 w 3154526"/>
              <a:gd name="connsiteY6" fmla="*/ 4847576 h 5229819"/>
              <a:gd name="connsiteX7" fmla="*/ 2434897 w 3154526"/>
              <a:gd name="connsiteY7" fmla="*/ 5031577 h 5229819"/>
              <a:gd name="connsiteX8" fmla="*/ 2951768 w 3154526"/>
              <a:gd name="connsiteY8" fmla="*/ 4976098 h 5229819"/>
              <a:gd name="connsiteX9" fmla="*/ 3154526 w 3154526"/>
              <a:gd name="connsiteY9" fmla="*/ 4968709 h 5229819"/>
              <a:gd name="connsiteX10" fmla="*/ 3154526 w 3154526"/>
              <a:gd name="connsiteY10" fmla="*/ 5031765 h 5229819"/>
              <a:gd name="connsiteX11" fmla="*/ 3014835 w 3154526"/>
              <a:gd name="connsiteY11" fmla="*/ 5034301 h 5229819"/>
              <a:gd name="connsiteX12" fmla="*/ 2393353 w 3154526"/>
              <a:gd name="connsiteY12" fmla="*/ 5115550 h 5229819"/>
              <a:gd name="connsiteX13" fmla="*/ 2867479 w 3154526"/>
              <a:gd name="connsiteY13" fmla="*/ 5174972 h 5229819"/>
              <a:gd name="connsiteX14" fmla="*/ 3154526 w 3154526"/>
              <a:gd name="connsiteY14" fmla="*/ 5146324 h 5229819"/>
              <a:gd name="connsiteX15" fmla="*/ 3154526 w 3154526"/>
              <a:gd name="connsiteY15" fmla="*/ 5195560 h 5229819"/>
              <a:gd name="connsiteX16" fmla="*/ 2893424 w 3154526"/>
              <a:gd name="connsiteY16" fmla="*/ 5222073 h 5229819"/>
              <a:gd name="connsiteX17" fmla="*/ 2386859 w 3154526"/>
              <a:gd name="connsiteY17" fmla="*/ 5181967 h 5229819"/>
              <a:gd name="connsiteX18" fmla="*/ 2246076 w 3154526"/>
              <a:gd name="connsiteY18" fmla="*/ 5123402 h 5229819"/>
              <a:gd name="connsiteX19" fmla="*/ 2334992 w 3154526"/>
              <a:gd name="connsiteY19" fmla="*/ 5028470 h 5229819"/>
              <a:gd name="connsiteX20" fmla="*/ 2693848 w 3154526"/>
              <a:gd name="connsiteY20" fmla="*/ 4824451 h 5229819"/>
              <a:gd name="connsiteX21" fmla="*/ 2984957 w 3154526"/>
              <a:gd name="connsiteY21" fmla="*/ 4764199 h 5229819"/>
              <a:gd name="connsiteX22" fmla="*/ 2257356 w 3154526"/>
              <a:gd name="connsiteY22" fmla="*/ 4262588 h 5229819"/>
              <a:gd name="connsiteX23" fmla="*/ 2122814 w 3154526"/>
              <a:gd name="connsiteY23" fmla="*/ 4273357 h 5229819"/>
              <a:gd name="connsiteX24" fmla="*/ 2427819 w 3154526"/>
              <a:gd name="connsiteY24" fmla="*/ 4316623 h 5229819"/>
              <a:gd name="connsiteX25" fmla="*/ 2495745 w 3154526"/>
              <a:gd name="connsiteY25" fmla="*/ 4323417 h 5229819"/>
              <a:gd name="connsiteX26" fmla="*/ 2842012 w 3154526"/>
              <a:gd name="connsiteY26" fmla="*/ 4396980 h 5229819"/>
              <a:gd name="connsiteX27" fmla="*/ 2946172 w 3154526"/>
              <a:gd name="connsiteY27" fmla="*/ 4417967 h 5229819"/>
              <a:gd name="connsiteX28" fmla="*/ 2257356 w 3154526"/>
              <a:gd name="connsiteY28" fmla="*/ 4262588 h 5229819"/>
              <a:gd name="connsiteX29" fmla="*/ 2658537 w 3154526"/>
              <a:gd name="connsiteY29" fmla="*/ 3869558 h 5229819"/>
              <a:gd name="connsiteX30" fmla="*/ 2641175 w 3154526"/>
              <a:gd name="connsiteY30" fmla="*/ 3888643 h 5229819"/>
              <a:gd name="connsiteX31" fmla="*/ 3126479 w 3154526"/>
              <a:gd name="connsiteY31" fmla="*/ 4335544 h 5229819"/>
              <a:gd name="connsiteX32" fmla="*/ 3143670 w 3154526"/>
              <a:gd name="connsiteY32" fmla="*/ 4314908 h 5229819"/>
              <a:gd name="connsiteX33" fmla="*/ 2658537 w 3154526"/>
              <a:gd name="connsiteY33" fmla="*/ 3869558 h 5229819"/>
              <a:gd name="connsiteX34" fmla="*/ 2629101 w 3154526"/>
              <a:gd name="connsiteY34" fmla="*/ 3729983 h 5229819"/>
              <a:gd name="connsiteX35" fmla="*/ 2725377 w 3154526"/>
              <a:gd name="connsiteY35" fmla="*/ 3746294 h 5229819"/>
              <a:gd name="connsiteX36" fmla="*/ 3013384 w 3154526"/>
              <a:gd name="connsiteY36" fmla="*/ 3891324 h 5229819"/>
              <a:gd name="connsiteX37" fmla="*/ 3154526 w 3154526"/>
              <a:gd name="connsiteY37" fmla="*/ 3990464 h 5229819"/>
              <a:gd name="connsiteX38" fmla="*/ 3154526 w 3154526"/>
              <a:gd name="connsiteY38" fmla="*/ 4060395 h 5229819"/>
              <a:gd name="connsiteX39" fmla="*/ 3036403 w 3154526"/>
              <a:gd name="connsiteY39" fmla="*/ 3972021 h 5229819"/>
              <a:gd name="connsiteX40" fmla="*/ 2688997 w 3154526"/>
              <a:gd name="connsiteY40" fmla="*/ 3810128 h 5229819"/>
              <a:gd name="connsiteX41" fmla="*/ 3092476 w 3154526"/>
              <a:gd name="connsiteY41" fmla="*/ 4164235 h 5229819"/>
              <a:gd name="connsiteX42" fmla="*/ 3154526 w 3154526"/>
              <a:gd name="connsiteY42" fmla="*/ 4207256 h 5229819"/>
              <a:gd name="connsiteX43" fmla="*/ 3154526 w 3154526"/>
              <a:gd name="connsiteY43" fmla="*/ 4417507 h 5229819"/>
              <a:gd name="connsiteX44" fmla="*/ 3087942 w 3154526"/>
              <a:gd name="connsiteY44" fmla="*/ 4378606 h 5229819"/>
              <a:gd name="connsiteX45" fmla="*/ 3130359 w 3154526"/>
              <a:gd name="connsiteY45" fmla="*/ 4425849 h 5229819"/>
              <a:gd name="connsiteX46" fmla="*/ 3154526 w 3154526"/>
              <a:gd name="connsiteY46" fmla="*/ 4447989 h 5229819"/>
              <a:gd name="connsiteX47" fmla="*/ 3154526 w 3154526"/>
              <a:gd name="connsiteY47" fmla="*/ 4543354 h 5229819"/>
              <a:gd name="connsiteX48" fmla="*/ 3094526 w 3154526"/>
              <a:gd name="connsiteY48" fmla="*/ 4521621 h 5229819"/>
              <a:gd name="connsiteX49" fmla="*/ 2985083 w 3154526"/>
              <a:gd name="connsiteY49" fmla="*/ 4485238 h 5229819"/>
              <a:gd name="connsiteX50" fmla="*/ 2708626 w 3154526"/>
              <a:gd name="connsiteY50" fmla="*/ 4418017 h 5229819"/>
              <a:gd name="connsiteX51" fmla="*/ 2620844 w 3154526"/>
              <a:gd name="connsiteY51" fmla="*/ 4430706 h 5229819"/>
              <a:gd name="connsiteX52" fmla="*/ 2540001 w 3154526"/>
              <a:gd name="connsiteY52" fmla="*/ 4424025 h 5229819"/>
              <a:gd name="connsiteX53" fmla="*/ 1907604 w 3154526"/>
              <a:gd name="connsiteY53" fmla="*/ 4339664 h 5229819"/>
              <a:gd name="connsiteX54" fmla="*/ 1879113 w 3154526"/>
              <a:gd name="connsiteY54" fmla="*/ 4342926 h 5229819"/>
              <a:gd name="connsiteX55" fmla="*/ 1921270 w 3154526"/>
              <a:gd name="connsiteY55" fmla="*/ 4376988 h 5229819"/>
              <a:gd name="connsiteX56" fmla="*/ 2647281 w 3154526"/>
              <a:gd name="connsiteY56" fmla="*/ 4614572 h 5229819"/>
              <a:gd name="connsiteX57" fmla="*/ 3060973 w 3154526"/>
              <a:gd name="connsiteY57" fmla="*/ 4624283 h 5229819"/>
              <a:gd name="connsiteX58" fmla="*/ 3154526 w 3154526"/>
              <a:gd name="connsiteY58" fmla="*/ 4599347 h 5229819"/>
              <a:gd name="connsiteX59" fmla="*/ 3154526 w 3154526"/>
              <a:gd name="connsiteY59" fmla="*/ 4661496 h 5229819"/>
              <a:gd name="connsiteX60" fmla="*/ 3124590 w 3154526"/>
              <a:gd name="connsiteY60" fmla="*/ 4670972 h 5229819"/>
              <a:gd name="connsiteX61" fmla="*/ 2657957 w 3154526"/>
              <a:gd name="connsiteY61" fmla="*/ 4674486 h 5229819"/>
              <a:gd name="connsiteX62" fmla="*/ 1891952 w 3154526"/>
              <a:gd name="connsiteY62" fmla="*/ 4426992 h 5229819"/>
              <a:gd name="connsiteX63" fmla="*/ 1839998 w 3154526"/>
              <a:gd name="connsiteY63" fmla="*/ 4399458 h 5229819"/>
              <a:gd name="connsiteX64" fmla="*/ 1897411 w 3154526"/>
              <a:gd name="connsiteY64" fmla="*/ 4275071 h 5229819"/>
              <a:gd name="connsiteX65" fmla="*/ 2271660 w 3154526"/>
              <a:gd name="connsiteY65" fmla="*/ 4202654 h 5229819"/>
              <a:gd name="connsiteX66" fmla="*/ 2860369 w 3154526"/>
              <a:gd name="connsiteY66" fmla="*/ 4283351 h 5229819"/>
              <a:gd name="connsiteX67" fmla="*/ 2986729 w 3154526"/>
              <a:gd name="connsiteY67" fmla="*/ 4338210 h 5229819"/>
              <a:gd name="connsiteX68" fmla="*/ 2815025 w 3154526"/>
              <a:gd name="connsiteY68" fmla="*/ 4191559 h 5229819"/>
              <a:gd name="connsiteX69" fmla="*/ 2550431 w 3154526"/>
              <a:gd name="connsiteY69" fmla="*/ 3844543 h 5229819"/>
              <a:gd name="connsiteX70" fmla="*/ 2629101 w 3154526"/>
              <a:gd name="connsiteY70" fmla="*/ 3729983 h 5229819"/>
              <a:gd name="connsiteX71" fmla="*/ 2911098 w 3154526"/>
              <a:gd name="connsiteY71" fmla="*/ 3440435 h 5229819"/>
              <a:gd name="connsiteX72" fmla="*/ 2828048 w 3154526"/>
              <a:gd name="connsiteY72" fmla="*/ 3443932 h 5229819"/>
              <a:gd name="connsiteX73" fmla="*/ 2509409 w 3154526"/>
              <a:gd name="connsiteY73" fmla="*/ 3495655 h 5229819"/>
              <a:gd name="connsiteX74" fmla="*/ 2147895 w 3154526"/>
              <a:gd name="connsiteY74" fmla="*/ 3514483 h 5229819"/>
              <a:gd name="connsiteX75" fmla="*/ 2003552 w 3154526"/>
              <a:gd name="connsiteY75" fmla="*/ 3520439 h 5229819"/>
              <a:gd name="connsiteX76" fmla="*/ 2246830 w 3154526"/>
              <a:gd name="connsiteY76" fmla="*/ 3622276 h 5229819"/>
              <a:gd name="connsiteX77" fmla="*/ 2835671 w 3154526"/>
              <a:gd name="connsiteY77" fmla="*/ 3548747 h 5229819"/>
              <a:gd name="connsiteX78" fmla="*/ 2998953 w 3154526"/>
              <a:gd name="connsiteY78" fmla="*/ 3464237 h 5229819"/>
              <a:gd name="connsiteX79" fmla="*/ 2995075 w 3154526"/>
              <a:gd name="connsiteY79" fmla="*/ 3442088 h 5229819"/>
              <a:gd name="connsiteX80" fmla="*/ 2911098 w 3154526"/>
              <a:gd name="connsiteY80" fmla="*/ 3440435 h 5229819"/>
              <a:gd name="connsiteX81" fmla="*/ 2690666 w 3154526"/>
              <a:gd name="connsiteY81" fmla="*/ 3299672 h 5229819"/>
              <a:gd name="connsiteX82" fmla="*/ 2476905 w 3154526"/>
              <a:gd name="connsiteY82" fmla="*/ 3324782 h 5229819"/>
              <a:gd name="connsiteX83" fmla="*/ 2094849 w 3154526"/>
              <a:gd name="connsiteY83" fmla="*/ 3447220 h 5229819"/>
              <a:gd name="connsiteX84" fmla="*/ 2483888 w 3154526"/>
              <a:gd name="connsiteY84" fmla="*/ 3440295 h 5229819"/>
              <a:gd name="connsiteX85" fmla="*/ 3014076 w 3154526"/>
              <a:gd name="connsiteY85" fmla="*/ 3366305 h 5229819"/>
              <a:gd name="connsiteX86" fmla="*/ 2904378 w 3154526"/>
              <a:gd name="connsiteY86" fmla="*/ 3324561 h 5229819"/>
              <a:gd name="connsiteX87" fmla="*/ 2690666 w 3154526"/>
              <a:gd name="connsiteY87" fmla="*/ 3299672 h 5229819"/>
              <a:gd name="connsiteX88" fmla="*/ 2600173 w 3154526"/>
              <a:gd name="connsiteY88" fmla="*/ 3247414 h 5229819"/>
              <a:gd name="connsiteX89" fmla="*/ 3008079 w 3154526"/>
              <a:gd name="connsiteY89" fmla="*/ 3291395 h 5229819"/>
              <a:gd name="connsiteX90" fmla="*/ 3154526 w 3154526"/>
              <a:gd name="connsiteY90" fmla="*/ 3354047 h 5229819"/>
              <a:gd name="connsiteX91" fmla="*/ 3154526 w 3154526"/>
              <a:gd name="connsiteY91" fmla="*/ 3464030 h 5229819"/>
              <a:gd name="connsiteX92" fmla="*/ 3150012 w 3154526"/>
              <a:gd name="connsiteY92" fmla="*/ 3464430 h 5229819"/>
              <a:gd name="connsiteX93" fmla="*/ 3006185 w 3154526"/>
              <a:gd name="connsiteY93" fmla="*/ 3521395 h 5229819"/>
              <a:gd name="connsiteX94" fmla="*/ 2745224 w 3154526"/>
              <a:gd name="connsiteY94" fmla="*/ 3629721 h 5229819"/>
              <a:gd name="connsiteX95" fmla="*/ 2266244 w 3154526"/>
              <a:gd name="connsiteY95" fmla="*/ 3673727 h 5229819"/>
              <a:gd name="connsiteX96" fmla="*/ 1968615 w 3154526"/>
              <a:gd name="connsiteY96" fmla="*/ 3585320 h 5229819"/>
              <a:gd name="connsiteX97" fmla="*/ 1898396 w 3154526"/>
              <a:gd name="connsiteY97" fmla="*/ 3500287 h 5229819"/>
              <a:gd name="connsiteX98" fmla="*/ 1989083 w 3154526"/>
              <a:gd name="connsiteY98" fmla="*/ 3427016 h 5229819"/>
              <a:gd name="connsiteX99" fmla="*/ 2389567 w 3154526"/>
              <a:gd name="connsiteY99" fmla="*/ 3290809 h 5229819"/>
              <a:gd name="connsiteX100" fmla="*/ 2600173 w 3154526"/>
              <a:gd name="connsiteY100" fmla="*/ 3247414 h 5229819"/>
              <a:gd name="connsiteX101" fmla="*/ 2319352 w 3154526"/>
              <a:gd name="connsiteY101" fmla="*/ 2601737 h 5229819"/>
              <a:gd name="connsiteX102" fmla="*/ 2766163 w 3154526"/>
              <a:gd name="connsiteY102" fmla="*/ 2737145 h 5229819"/>
              <a:gd name="connsiteX103" fmla="*/ 2974746 w 3154526"/>
              <a:gd name="connsiteY103" fmla="*/ 2866399 h 5229819"/>
              <a:gd name="connsiteX104" fmla="*/ 3121568 w 3154526"/>
              <a:gd name="connsiteY104" fmla="*/ 2982134 h 5229819"/>
              <a:gd name="connsiteX105" fmla="*/ 3154526 w 3154526"/>
              <a:gd name="connsiteY105" fmla="*/ 3011886 h 5229819"/>
              <a:gd name="connsiteX106" fmla="*/ 3154526 w 3154526"/>
              <a:gd name="connsiteY106" fmla="*/ 3160319 h 5229819"/>
              <a:gd name="connsiteX107" fmla="*/ 3067546 w 3154526"/>
              <a:gd name="connsiteY107" fmla="*/ 3110720 h 5229819"/>
              <a:gd name="connsiteX108" fmla="*/ 2232937 w 3154526"/>
              <a:gd name="connsiteY108" fmla="*/ 2769088 h 5229819"/>
              <a:gd name="connsiteX109" fmla="*/ 2352619 w 3154526"/>
              <a:gd name="connsiteY109" fmla="*/ 2743180 h 5229819"/>
              <a:gd name="connsiteX110" fmla="*/ 2721589 w 3154526"/>
              <a:gd name="connsiteY110" fmla="*/ 2876160 h 5229819"/>
              <a:gd name="connsiteX111" fmla="*/ 3060914 w 3154526"/>
              <a:gd name="connsiteY111" fmla="*/ 3014259 h 5229819"/>
              <a:gd name="connsiteX112" fmla="*/ 2965264 w 3154526"/>
              <a:gd name="connsiteY112" fmla="*/ 2935323 h 5229819"/>
              <a:gd name="connsiteX113" fmla="*/ 2367226 w 3154526"/>
              <a:gd name="connsiteY113" fmla="*/ 2661486 h 5229819"/>
              <a:gd name="connsiteX114" fmla="*/ 2207259 w 3154526"/>
              <a:gd name="connsiteY114" fmla="*/ 2694665 h 5229819"/>
              <a:gd name="connsiteX115" fmla="*/ 2179723 w 3154526"/>
              <a:gd name="connsiteY115" fmla="*/ 2818255 h 5229819"/>
              <a:gd name="connsiteX116" fmla="*/ 2514888 w 3154526"/>
              <a:gd name="connsiteY116" fmla="*/ 3048475 h 5229819"/>
              <a:gd name="connsiteX117" fmla="*/ 3016861 w 3154526"/>
              <a:gd name="connsiteY117" fmla="*/ 3160740 h 5229819"/>
              <a:gd name="connsiteX118" fmla="*/ 3154526 w 3154526"/>
              <a:gd name="connsiteY118" fmla="*/ 3176279 h 5229819"/>
              <a:gd name="connsiteX119" fmla="*/ 3154526 w 3154526"/>
              <a:gd name="connsiteY119" fmla="*/ 3250361 h 5229819"/>
              <a:gd name="connsiteX120" fmla="*/ 3091307 w 3154526"/>
              <a:gd name="connsiteY120" fmla="*/ 3229805 h 5229819"/>
              <a:gd name="connsiteX121" fmla="*/ 2723879 w 3154526"/>
              <a:gd name="connsiteY121" fmla="*/ 3162709 h 5229819"/>
              <a:gd name="connsiteX122" fmla="*/ 2203034 w 3154526"/>
              <a:gd name="connsiteY122" fmla="*/ 2922890 h 5229819"/>
              <a:gd name="connsiteX123" fmla="*/ 2101110 w 3154526"/>
              <a:gd name="connsiteY123" fmla="*/ 2793332 h 5229819"/>
              <a:gd name="connsiteX124" fmla="*/ 2116325 w 3154526"/>
              <a:gd name="connsiteY124" fmla="*/ 2687419 h 5229819"/>
              <a:gd name="connsiteX125" fmla="*/ 2319352 w 3154526"/>
              <a:gd name="connsiteY125" fmla="*/ 2601737 h 5229819"/>
              <a:gd name="connsiteX126" fmla="*/ 1350946 w 3154526"/>
              <a:gd name="connsiteY126" fmla="*/ 1631006 h 5229819"/>
              <a:gd name="connsiteX127" fmla="*/ 1004901 w 3154526"/>
              <a:gd name="connsiteY127" fmla="*/ 1697258 h 5229819"/>
              <a:gd name="connsiteX128" fmla="*/ 955407 w 3154526"/>
              <a:gd name="connsiteY128" fmla="*/ 1725240 h 5229819"/>
              <a:gd name="connsiteX129" fmla="*/ 1056827 w 3154526"/>
              <a:gd name="connsiteY129" fmla="*/ 1829253 h 5229819"/>
              <a:gd name="connsiteX130" fmla="*/ 1626585 w 3154526"/>
              <a:gd name="connsiteY130" fmla="*/ 2030287 h 5229819"/>
              <a:gd name="connsiteX131" fmla="*/ 2214811 w 3154526"/>
              <a:gd name="connsiteY131" fmla="*/ 2140743 h 5229819"/>
              <a:gd name="connsiteX132" fmla="*/ 2475442 w 3154526"/>
              <a:gd name="connsiteY132" fmla="*/ 2220115 h 5229819"/>
              <a:gd name="connsiteX133" fmla="*/ 1255641 w 3154526"/>
              <a:gd name="connsiteY133" fmla="*/ 1766864 h 5229819"/>
              <a:gd name="connsiteX134" fmla="*/ 1305929 w 3154526"/>
              <a:gd name="connsiteY134" fmla="*/ 1722974 h 5229819"/>
              <a:gd name="connsiteX135" fmla="*/ 2002915 w 3154526"/>
              <a:gd name="connsiteY135" fmla="*/ 1923946 h 5229819"/>
              <a:gd name="connsiteX136" fmla="*/ 2449662 w 3154526"/>
              <a:gd name="connsiteY136" fmla="*/ 2126020 h 5229819"/>
              <a:gd name="connsiteX137" fmla="*/ 2505028 w 3154526"/>
              <a:gd name="connsiteY137" fmla="*/ 2142789 h 5229819"/>
              <a:gd name="connsiteX138" fmla="*/ 2446175 w 3154526"/>
              <a:gd name="connsiteY138" fmla="*/ 2082091 h 5229819"/>
              <a:gd name="connsiteX139" fmla="*/ 2312648 w 3154526"/>
              <a:gd name="connsiteY139" fmla="*/ 1997116 h 5229819"/>
              <a:gd name="connsiteX140" fmla="*/ 1350946 w 3154526"/>
              <a:gd name="connsiteY140" fmla="*/ 1631006 h 5229819"/>
              <a:gd name="connsiteX141" fmla="*/ 2656659 w 3154526"/>
              <a:gd name="connsiteY141" fmla="*/ 1238775 h 5229819"/>
              <a:gd name="connsiteX142" fmla="*/ 2625436 w 3154526"/>
              <a:gd name="connsiteY142" fmla="*/ 1397072 h 5229819"/>
              <a:gd name="connsiteX143" fmla="*/ 2875161 w 3154526"/>
              <a:gd name="connsiteY143" fmla="*/ 2321650 h 5229819"/>
              <a:gd name="connsiteX144" fmla="*/ 2925722 w 3154526"/>
              <a:gd name="connsiteY144" fmla="*/ 2392692 h 5229819"/>
              <a:gd name="connsiteX145" fmla="*/ 2811462 w 3154526"/>
              <a:gd name="connsiteY145" fmla="*/ 1947758 h 5229819"/>
              <a:gd name="connsiteX146" fmla="*/ 2718919 w 3154526"/>
              <a:gd name="connsiteY146" fmla="*/ 1497019 h 5229819"/>
              <a:gd name="connsiteX147" fmla="*/ 2753255 w 3154526"/>
              <a:gd name="connsiteY147" fmla="*/ 1529176 h 5229819"/>
              <a:gd name="connsiteX148" fmla="*/ 2881379 w 3154526"/>
              <a:gd name="connsiteY148" fmla="*/ 2022317 h 5229819"/>
              <a:gd name="connsiteX149" fmla="*/ 2996393 w 3154526"/>
              <a:gd name="connsiteY149" fmla="*/ 2365005 h 5229819"/>
              <a:gd name="connsiteX150" fmla="*/ 3100133 w 3154526"/>
              <a:gd name="connsiteY150" fmla="*/ 2512233 h 5229819"/>
              <a:gd name="connsiteX151" fmla="*/ 3079545 w 3154526"/>
              <a:gd name="connsiteY151" fmla="*/ 1967247 h 5229819"/>
              <a:gd name="connsiteX152" fmla="*/ 2899475 w 3154526"/>
              <a:gd name="connsiteY152" fmla="*/ 1449951 h 5229819"/>
              <a:gd name="connsiteX153" fmla="*/ 2656659 w 3154526"/>
              <a:gd name="connsiteY153" fmla="*/ 1238775 h 5229819"/>
              <a:gd name="connsiteX154" fmla="*/ 1367798 w 3154526"/>
              <a:gd name="connsiteY154" fmla="*/ 807514 h 5229819"/>
              <a:gd name="connsiteX155" fmla="*/ 1321670 w 3154526"/>
              <a:gd name="connsiteY155" fmla="*/ 812743 h 5229819"/>
              <a:gd name="connsiteX156" fmla="*/ 1326427 w 3154526"/>
              <a:gd name="connsiteY156" fmla="*/ 995044 h 5229819"/>
              <a:gd name="connsiteX157" fmla="*/ 1646715 w 3154526"/>
              <a:gd name="connsiteY157" fmla="*/ 1403714 h 5229819"/>
              <a:gd name="connsiteX158" fmla="*/ 1699020 w 3154526"/>
              <a:gd name="connsiteY158" fmla="*/ 1462003 h 5229819"/>
              <a:gd name="connsiteX159" fmla="*/ 2128129 w 3154526"/>
              <a:gd name="connsiteY159" fmla="*/ 1776540 h 5229819"/>
              <a:gd name="connsiteX160" fmla="*/ 2153908 w 3154526"/>
              <a:gd name="connsiteY160" fmla="*/ 1776925 h 5229819"/>
              <a:gd name="connsiteX161" fmla="*/ 1447891 w 3154526"/>
              <a:gd name="connsiteY161" fmla="*/ 949010 h 5229819"/>
              <a:gd name="connsiteX162" fmla="*/ 1451500 w 3154526"/>
              <a:gd name="connsiteY162" fmla="*/ 904772 h 5229819"/>
              <a:gd name="connsiteX163" fmla="*/ 1824226 w 3154526"/>
              <a:gd name="connsiteY163" fmla="*/ 1311217 h 5229819"/>
              <a:gd name="connsiteX164" fmla="*/ 2204689 w 3154526"/>
              <a:gd name="connsiteY164" fmla="*/ 1730927 h 5229819"/>
              <a:gd name="connsiteX165" fmla="*/ 1890667 w 3154526"/>
              <a:gd name="connsiteY165" fmla="*/ 1206353 h 5229819"/>
              <a:gd name="connsiteX166" fmla="*/ 1627192 w 3154526"/>
              <a:gd name="connsiteY166" fmla="*/ 933479 h 5229819"/>
              <a:gd name="connsiteX167" fmla="*/ 1367798 w 3154526"/>
              <a:gd name="connsiteY167" fmla="*/ 807514 h 5229819"/>
              <a:gd name="connsiteX168" fmla="*/ 283580 w 3154526"/>
              <a:gd name="connsiteY168" fmla="*/ 681216 h 5229819"/>
              <a:gd name="connsiteX169" fmla="*/ 110348 w 3154526"/>
              <a:gd name="connsiteY169" fmla="*/ 708025 h 5229819"/>
              <a:gd name="connsiteX170" fmla="*/ 85723 w 3154526"/>
              <a:gd name="connsiteY170" fmla="*/ 819576 h 5229819"/>
              <a:gd name="connsiteX171" fmla="*/ 199932 w 3154526"/>
              <a:gd name="connsiteY171" fmla="*/ 893664 h 5229819"/>
              <a:gd name="connsiteX172" fmla="*/ 740736 w 3154526"/>
              <a:gd name="connsiteY172" fmla="*/ 1064235 h 5229819"/>
              <a:gd name="connsiteX173" fmla="*/ 1110528 w 3154526"/>
              <a:gd name="connsiteY173" fmla="*/ 1146285 h 5229819"/>
              <a:gd name="connsiteX174" fmla="*/ 459412 w 3154526"/>
              <a:gd name="connsiteY174" fmla="*/ 885372 h 5229819"/>
              <a:gd name="connsiteX175" fmla="*/ 543138 w 3154526"/>
              <a:gd name="connsiteY175" fmla="*/ 845601 h 5229819"/>
              <a:gd name="connsiteX176" fmla="*/ 910153 w 3154526"/>
              <a:gd name="connsiteY176" fmla="*/ 948610 h 5229819"/>
              <a:gd name="connsiteX177" fmla="*/ 966399 w 3154526"/>
              <a:gd name="connsiteY177" fmla="*/ 962382 h 5229819"/>
              <a:gd name="connsiteX178" fmla="*/ 283580 w 3154526"/>
              <a:gd name="connsiteY178" fmla="*/ 681216 h 5229819"/>
              <a:gd name="connsiteX179" fmla="*/ 1590373 w 3154526"/>
              <a:gd name="connsiteY179" fmla="*/ 207352 h 5229819"/>
              <a:gd name="connsiteX180" fmla="*/ 1849000 w 3154526"/>
              <a:gd name="connsiteY180" fmla="*/ 1052202 h 5229819"/>
              <a:gd name="connsiteX181" fmla="*/ 1897521 w 3154526"/>
              <a:gd name="connsiteY181" fmla="*/ 1104633 h 5229819"/>
              <a:gd name="connsiteX182" fmla="*/ 1590373 w 3154526"/>
              <a:gd name="connsiteY182" fmla="*/ 207352 h 5229819"/>
              <a:gd name="connsiteX183" fmla="*/ 1477590 w 3154526"/>
              <a:gd name="connsiteY183" fmla="*/ 196987 h 5229819"/>
              <a:gd name="connsiteX184" fmla="*/ 1734197 w 3154526"/>
              <a:gd name="connsiteY184" fmla="*/ 915385 h 5229819"/>
              <a:gd name="connsiteX185" fmla="*/ 1477590 w 3154526"/>
              <a:gd name="connsiteY185" fmla="*/ 196987 h 5229819"/>
              <a:gd name="connsiteX186" fmla="*/ 1520807 w 3154526"/>
              <a:gd name="connsiteY186" fmla="*/ 401 h 5229819"/>
              <a:gd name="connsiteX187" fmla="*/ 1959261 w 3154526"/>
              <a:gd name="connsiteY187" fmla="*/ 1004279 h 5229819"/>
              <a:gd name="connsiteX188" fmla="*/ 1999831 w 3154526"/>
              <a:gd name="connsiteY188" fmla="*/ 1233302 h 5229819"/>
              <a:gd name="connsiteX189" fmla="*/ 2119085 w 3154526"/>
              <a:gd name="connsiteY189" fmla="*/ 1423964 h 5229819"/>
              <a:gd name="connsiteX190" fmla="*/ 2335471 w 3154526"/>
              <a:gd name="connsiteY190" fmla="*/ 1850384 h 5229819"/>
              <a:gd name="connsiteX191" fmla="*/ 2392591 w 3154526"/>
              <a:gd name="connsiteY191" fmla="*/ 1951489 h 5229819"/>
              <a:gd name="connsiteX192" fmla="*/ 2748943 w 3154526"/>
              <a:gd name="connsiteY192" fmla="*/ 2303364 h 5229819"/>
              <a:gd name="connsiteX193" fmla="*/ 2806241 w 3154526"/>
              <a:gd name="connsiteY193" fmla="*/ 2339964 h 5229819"/>
              <a:gd name="connsiteX194" fmla="*/ 2679338 w 3154526"/>
              <a:gd name="connsiteY194" fmla="*/ 2010074 h 5229819"/>
              <a:gd name="connsiteX195" fmla="*/ 2606989 w 3154526"/>
              <a:gd name="connsiteY195" fmla="*/ 1775538 h 5229819"/>
              <a:gd name="connsiteX196" fmla="*/ 2582155 w 3154526"/>
              <a:gd name="connsiteY196" fmla="*/ 1309760 h 5229819"/>
              <a:gd name="connsiteX197" fmla="*/ 2592851 w 3154526"/>
              <a:gd name="connsiteY197" fmla="*/ 1261833 h 5229819"/>
              <a:gd name="connsiteX198" fmla="*/ 2718128 w 3154526"/>
              <a:gd name="connsiteY198" fmla="*/ 1210907 h 5229819"/>
              <a:gd name="connsiteX199" fmla="*/ 2951511 w 3154526"/>
              <a:gd name="connsiteY199" fmla="*/ 1441852 h 5229819"/>
              <a:gd name="connsiteX200" fmla="*/ 3144770 w 3154526"/>
              <a:gd name="connsiteY200" fmla="*/ 2025597 h 5229819"/>
              <a:gd name="connsiteX201" fmla="*/ 3154526 w 3154526"/>
              <a:gd name="connsiteY201" fmla="*/ 2110676 h 5229819"/>
              <a:gd name="connsiteX202" fmla="*/ 3154526 w 3154526"/>
              <a:gd name="connsiteY202" fmla="*/ 2821253 h 5229819"/>
              <a:gd name="connsiteX203" fmla="*/ 2760231 w 3154526"/>
              <a:gd name="connsiteY203" fmla="*/ 2387604 h 5229819"/>
              <a:gd name="connsiteX204" fmla="*/ 2690109 w 3154526"/>
              <a:gd name="connsiteY204" fmla="*/ 2343136 h 5229819"/>
              <a:gd name="connsiteX205" fmla="*/ 2584945 w 3154526"/>
              <a:gd name="connsiteY205" fmla="*/ 2319604 h 5229819"/>
              <a:gd name="connsiteX206" fmla="*/ 2476459 w 3154526"/>
              <a:gd name="connsiteY206" fmla="*/ 2274585 h 5229819"/>
              <a:gd name="connsiteX207" fmla="*/ 1635021 w 3154526"/>
              <a:gd name="connsiteY207" fmla="*/ 2080790 h 5229819"/>
              <a:gd name="connsiteX208" fmla="*/ 994284 w 3154526"/>
              <a:gd name="connsiteY208" fmla="*/ 1848426 h 5229819"/>
              <a:gd name="connsiteX209" fmla="*/ 900907 w 3154526"/>
              <a:gd name="connsiteY209" fmla="*/ 1722986 h 5229819"/>
              <a:gd name="connsiteX210" fmla="*/ 1019942 w 3154526"/>
              <a:gd name="connsiteY210" fmla="*/ 1634959 h 5229819"/>
              <a:gd name="connsiteX211" fmla="*/ 1436756 w 3154526"/>
              <a:gd name="connsiteY211" fmla="*/ 1581585 h 5229819"/>
              <a:gd name="connsiteX212" fmla="*/ 1745065 w 3154526"/>
              <a:gd name="connsiteY212" fmla="*/ 1615304 h 5229819"/>
              <a:gd name="connsiteX213" fmla="*/ 1601192 w 3154526"/>
              <a:gd name="connsiteY213" fmla="*/ 1445865 h 5229819"/>
              <a:gd name="connsiteX214" fmla="*/ 1401935 w 3154526"/>
              <a:gd name="connsiteY214" fmla="*/ 1322332 h 5229819"/>
              <a:gd name="connsiteX215" fmla="*/ 1350058 w 3154526"/>
              <a:gd name="connsiteY215" fmla="*/ 1304329 h 5229819"/>
              <a:gd name="connsiteX216" fmla="*/ 1196299 w 3154526"/>
              <a:gd name="connsiteY216" fmla="*/ 1267380 h 5229819"/>
              <a:gd name="connsiteX217" fmla="*/ 1010774 w 3154526"/>
              <a:gd name="connsiteY217" fmla="*/ 1183133 h 5229819"/>
              <a:gd name="connsiteX218" fmla="*/ 762606 w 3154526"/>
              <a:gd name="connsiteY218" fmla="*/ 1122658 h 5229819"/>
              <a:gd name="connsiteX219" fmla="*/ 154893 w 3154526"/>
              <a:gd name="connsiteY219" fmla="*/ 930327 h 5229819"/>
              <a:gd name="connsiteX220" fmla="*/ 41348 w 3154526"/>
              <a:gd name="connsiteY220" fmla="*/ 855682 h 5229819"/>
              <a:gd name="connsiteX221" fmla="*/ 71618 w 3154526"/>
              <a:gd name="connsiteY221" fmla="*/ 669959 h 5229819"/>
              <a:gd name="connsiteX222" fmla="*/ 192882 w 3154526"/>
              <a:gd name="connsiteY222" fmla="*/ 633126 h 5229819"/>
              <a:gd name="connsiteX223" fmla="*/ 753661 w 3154526"/>
              <a:gd name="connsiteY223" fmla="*/ 741211 h 5229819"/>
              <a:gd name="connsiteX224" fmla="*/ 1255776 w 3154526"/>
              <a:gd name="connsiteY224" fmla="*/ 1147472 h 5229819"/>
              <a:gd name="connsiteX225" fmla="*/ 1455766 w 3154526"/>
              <a:gd name="connsiteY225" fmla="*/ 1276598 h 5229819"/>
              <a:gd name="connsiteX226" fmla="*/ 1288932 w 3154526"/>
              <a:gd name="connsiteY226" fmla="*/ 1033280 h 5229819"/>
              <a:gd name="connsiteX227" fmla="*/ 1232411 w 3154526"/>
              <a:gd name="connsiteY227" fmla="*/ 880301 h 5229819"/>
              <a:gd name="connsiteX228" fmla="*/ 1384570 w 3154526"/>
              <a:gd name="connsiteY228" fmla="*/ 733996 h 5229819"/>
              <a:gd name="connsiteX229" fmla="*/ 1507746 w 3154526"/>
              <a:gd name="connsiteY229" fmla="*/ 755398 h 5229819"/>
              <a:gd name="connsiteX230" fmla="*/ 1477350 w 3154526"/>
              <a:gd name="connsiteY230" fmla="*/ 678725 h 5229819"/>
              <a:gd name="connsiteX231" fmla="*/ 1417151 w 3154526"/>
              <a:gd name="connsiteY231" fmla="*/ 168105 h 5229819"/>
              <a:gd name="connsiteX232" fmla="*/ 1520807 w 3154526"/>
              <a:gd name="connsiteY232"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Lst>
            <a:rect l="l" t="t" r="r" b="b"/>
            <a:pathLst>
              <a:path w="3154526" h="5229819">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accent4">
              <a:lumMod val="60000"/>
              <a:lumOff val="40000"/>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6" name="Graphic 5">
            <a:extLst>
              <a:ext uri="{FF2B5EF4-FFF2-40B4-BE49-F238E27FC236}">
                <a16:creationId xmlns:a16="http://schemas.microsoft.com/office/drawing/2014/main" id="{7CB19B63-2AAF-E86D-D7F1-B659DB36B5AC}"/>
              </a:ext>
              <a:ext uri="{C183D7F6-B498-43B3-948B-1728B52AA6E4}">
                <adec:decorative xmlns:adec="http://schemas.microsoft.com/office/drawing/2017/decorative" val="1"/>
              </a:ext>
            </a:extLst>
          </p:cNvPr>
          <p:cNvPicPr>
            <a:picLocks noChangeAspect="1"/>
          </p:cNvPicPr>
          <p:nvPr userDrawn="1"/>
        </p:nvPicPr>
        <p:blipFill>
          <a:blip>
            <a:alphaModFix/>
            <a:extLst>
              <a:ext uri="{96DAC541-7B7A-43D3-8B79-37D633B846F1}">
                <asvg:svgBlip xmlns:asvg="http://schemas.microsoft.com/office/drawing/2016/SVG/main" r:embed="rId2"/>
              </a:ext>
            </a:extLst>
          </a:blip>
          <a:srcRect l="27188"/>
          <a:stretch>
            <a:fillRect/>
          </a:stretch>
        </p:blipFill>
        <p:spPr>
          <a:xfrm>
            <a:off x="-1" y="2673019"/>
            <a:ext cx="1697023" cy="1898712"/>
          </a:xfrm>
          <a:custGeom>
            <a:avLst/>
            <a:gdLst>
              <a:gd name="connsiteX0" fmla="*/ 0 w 1697023"/>
              <a:gd name="connsiteY0" fmla="*/ 0 h 1898712"/>
              <a:gd name="connsiteX1" fmla="*/ 1697023 w 1697023"/>
              <a:gd name="connsiteY1" fmla="*/ 0 h 1898712"/>
              <a:gd name="connsiteX2" fmla="*/ 1697023 w 1697023"/>
              <a:gd name="connsiteY2" fmla="*/ 1898712 h 1898712"/>
              <a:gd name="connsiteX3" fmla="*/ 0 w 1697023"/>
              <a:gd name="connsiteY3" fmla="*/ 1898712 h 1898712"/>
            </a:gdLst>
            <a:ahLst/>
            <a:cxnLst>
              <a:cxn ang="0">
                <a:pos x="connsiteX0" y="connsiteY0"/>
              </a:cxn>
              <a:cxn ang="0">
                <a:pos x="connsiteX1" y="connsiteY1"/>
              </a:cxn>
              <a:cxn ang="0">
                <a:pos x="connsiteX2" y="connsiteY2"/>
              </a:cxn>
              <a:cxn ang="0">
                <a:pos x="connsiteX3" y="connsiteY3"/>
              </a:cxn>
            </a:cxnLst>
            <a:rect l="l" t="t" r="r" b="b"/>
            <a:pathLst>
              <a:path w="1697023" h="1898712">
                <a:moveTo>
                  <a:pt x="0" y="0"/>
                </a:moveTo>
                <a:lnTo>
                  <a:pt x="1697023" y="0"/>
                </a:lnTo>
                <a:lnTo>
                  <a:pt x="1697023" y="1898712"/>
                </a:lnTo>
                <a:lnTo>
                  <a:pt x="0" y="1898712"/>
                </a:lnTo>
                <a:close/>
              </a:path>
            </a:pathLst>
          </a:cu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914400" y="914400"/>
            <a:ext cx="10360152" cy="2843784"/>
          </a:xfrm>
        </p:spPr>
        <p:txBody>
          <a:bodyPr anchor="b" anchorCtr="0"/>
          <a:lstStyle>
            <a:lvl1pPr algn="ctr">
              <a:defRPr sz="4800" cap="none" baseline="0">
                <a:latin typeface="+mj-lt"/>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2041114" y="3825875"/>
            <a:ext cx="8109772" cy="2644775"/>
          </a:xfrm>
        </p:spPr>
        <p:txBody>
          <a:bodyPr>
            <a:normAutofit/>
          </a:bodyPr>
          <a:lstStyle>
            <a:lvl1pPr marL="0" indent="0" algn="ctr">
              <a:lnSpc>
                <a:spcPct val="100000"/>
              </a:lnSpc>
              <a:spcBef>
                <a:spcPts val="0"/>
              </a:spcBef>
              <a:buNone/>
              <a:defRPr sz="2400" cap="all" baseline="0"/>
            </a:lvl1pPr>
          </a:lstStyle>
          <a:p>
            <a:pPr lvl="0"/>
            <a:r>
              <a:rPr lang="en-US" dirty="0"/>
              <a:t>Click to add text</a:t>
            </a:r>
          </a:p>
        </p:txBody>
      </p:sp>
    </p:spTree>
    <p:extLst>
      <p:ext uri="{BB962C8B-B14F-4D97-AF65-F5344CB8AC3E}">
        <p14:creationId xmlns:p14="http://schemas.microsoft.com/office/powerpoint/2010/main" val="3429611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79F09D-FCEF-2378-FD6D-390137D19D7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2" name="Content Placeholder 6">
            <a:extLst>
              <a:ext uri="{FF2B5EF4-FFF2-40B4-BE49-F238E27FC236}">
                <a16:creationId xmlns:a16="http://schemas.microsoft.com/office/drawing/2014/main" id="{43E2AC72-73DB-7038-4867-55751103F51A}"/>
              </a:ext>
            </a:extLst>
          </p:cNvPr>
          <p:cNvSpPr>
            <a:spLocks noGrp="1"/>
          </p:cNvSpPr>
          <p:nvPr>
            <p:ph sz="quarter" idx="11"/>
          </p:nvPr>
        </p:nvSpPr>
        <p:spPr>
          <a:xfrm>
            <a:off x="914400"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6">
            <a:extLst>
              <a:ext uri="{FF2B5EF4-FFF2-40B4-BE49-F238E27FC236}">
                <a16:creationId xmlns:a16="http://schemas.microsoft.com/office/drawing/2014/main" id="{C4B21F26-677B-015C-5D71-238B3798DF57}"/>
              </a:ext>
            </a:extLst>
          </p:cNvPr>
          <p:cNvSpPr>
            <a:spLocks noGrp="1"/>
          </p:cNvSpPr>
          <p:nvPr>
            <p:ph sz="quarter" idx="12"/>
          </p:nvPr>
        </p:nvSpPr>
        <p:spPr>
          <a:xfrm>
            <a:off x="6357747"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Freeform 6">
            <a:extLst>
              <a:ext uri="{FF2B5EF4-FFF2-40B4-BE49-F238E27FC236}">
                <a16:creationId xmlns:a16="http://schemas.microsoft.com/office/drawing/2014/main" id="{A3F1B258-8FBC-06A8-3A1F-466CEEDBBEF2}"/>
              </a:ext>
              <a:ext uri="{C183D7F6-B498-43B3-948B-1728B52AA6E4}">
                <adec:decorative xmlns:adec="http://schemas.microsoft.com/office/drawing/2017/decorative" val="1"/>
              </a:ext>
            </a:extLst>
          </p:cNvPr>
          <p:cNvSpPr/>
          <p:nvPr userDrawn="1"/>
        </p:nvSpPr>
        <p:spPr>
          <a:xfrm>
            <a:off x="0" y="5879804"/>
            <a:ext cx="4707470" cy="978196"/>
          </a:xfrm>
          <a:custGeom>
            <a:avLst/>
            <a:gdLst>
              <a:gd name="connsiteX0" fmla="*/ 4059737 w 4707470"/>
              <a:gd name="connsiteY0" fmla="*/ 967990 h 978196"/>
              <a:gd name="connsiteX1" fmla="*/ 4058450 w 4707470"/>
              <a:gd name="connsiteY1" fmla="*/ 978196 h 978196"/>
              <a:gd name="connsiteX2" fmla="*/ 4010063 w 4707470"/>
              <a:gd name="connsiteY2" fmla="*/ 978196 h 978196"/>
              <a:gd name="connsiteX3" fmla="*/ 0 w 4707470"/>
              <a:gd name="connsiteY3" fmla="*/ 488477 h 978196"/>
              <a:gd name="connsiteX4" fmla="*/ 72049 w 4707470"/>
              <a:gd name="connsiteY4" fmla="*/ 656791 h 978196"/>
              <a:gd name="connsiteX5" fmla="*/ 206640 w 4707470"/>
              <a:gd name="connsiteY5" fmla="*/ 886509 h 978196"/>
              <a:gd name="connsiteX6" fmla="*/ 272042 w 4707470"/>
              <a:gd name="connsiteY6" fmla="*/ 978196 h 978196"/>
              <a:gd name="connsiteX7" fmla="*/ 184579 w 4707470"/>
              <a:gd name="connsiteY7" fmla="*/ 978196 h 978196"/>
              <a:gd name="connsiteX8" fmla="*/ 149828 w 4707470"/>
              <a:gd name="connsiteY8" fmla="*/ 932137 h 978196"/>
              <a:gd name="connsiteX9" fmla="*/ 29898 w 4707470"/>
              <a:gd name="connsiteY9" fmla="*/ 726361 h 978196"/>
              <a:gd name="connsiteX10" fmla="*/ 0 w 4707470"/>
              <a:gd name="connsiteY10" fmla="*/ 659079 h 978196"/>
              <a:gd name="connsiteX11" fmla="*/ 2427853 w 4707470"/>
              <a:gd name="connsiteY11" fmla="*/ 69987 h 978196"/>
              <a:gd name="connsiteX12" fmla="*/ 2017693 w 4707470"/>
              <a:gd name="connsiteY12" fmla="*/ 122737 h 978196"/>
              <a:gd name="connsiteX13" fmla="*/ 1217707 w 4707470"/>
              <a:gd name="connsiteY13" fmla="*/ 266029 h 978196"/>
              <a:gd name="connsiteX14" fmla="*/ 848303 w 4707470"/>
              <a:gd name="connsiteY14" fmla="*/ 292389 h 978196"/>
              <a:gd name="connsiteX15" fmla="*/ 2617347 w 4707470"/>
              <a:gd name="connsiteY15" fmla="*/ 268805 h 978196"/>
              <a:gd name="connsiteX16" fmla="*/ 2575151 w 4707470"/>
              <a:gd name="connsiteY16" fmla="*/ 346132 h 978196"/>
              <a:gd name="connsiteX17" fmla="*/ 1592825 w 4707470"/>
              <a:gd name="connsiteY17" fmla="*/ 430392 h 978196"/>
              <a:gd name="connsiteX18" fmla="*/ 927202 w 4707470"/>
              <a:gd name="connsiteY18" fmla="*/ 395014 h 978196"/>
              <a:gd name="connsiteX19" fmla="*/ 848774 w 4707470"/>
              <a:gd name="connsiteY19" fmla="*/ 400725 h 978196"/>
              <a:gd name="connsiteX20" fmla="*/ 953198 w 4707470"/>
              <a:gd name="connsiteY20" fmla="*/ 446968 h 978196"/>
              <a:gd name="connsiteX21" fmla="*/ 1164217 w 4707470"/>
              <a:gd name="connsiteY21" fmla="*/ 487531 h 978196"/>
              <a:gd name="connsiteX22" fmla="*/ 2563251 w 4707470"/>
              <a:gd name="connsiteY22" fmla="*/ 479630 h 978196"/>
              <a:gd name="connsiteX23" fmla="*/ 2969415 w 4707470"/>
              <a:gd name="connsiteY23" fmla="*/ 235206 h 978196"/>
              <a:gd name="connsiteX24" fmla="*/ 3018419 w 4707470"/>
              <a:gd name="connsiteY24" fmla="*/ 177666 h 978196"/>
              <a:gd name="connsiteX25" fmla="*/ 2838754 w 4707470"/>
              <a:gd name="connsiteY25" fmla="*/ 98695 h 978196"/>
              <a:gd name="connsiteX26" fmla="*/ 2427853 w 4707470"/>
              <a:gd name="connsiteY26" fmla="*/ 69987 h 978196"/>
              <a:gd name="connsiteX27" fmla="*/ 2444158 w 4707470"/>
              <a:gd name="connsiteY27" fmla="*/ 387 h 978196"/>
              <a:gd name="connsiteX28" fmla="*/ 2908628 w 4707470"/>
              <a:gd name="connsiteY28" fmla="*/ 45735 h 978196"/>
              <a:gd name="connsiteX29" fmla="*/ 3088619 w 4707470"/>
              <a:gd name="connsiteY29" fmla="*/ 154653 h 978196"/>
              <a:gd name="connsiteX30" fmla="*/ 2980945 w 4707470"/>
              <a:gd name="connsiteY30" fmla="*/ 318333 h 978196"/>
              <a:gd name="connsiteX31" fmla="*/ 2478738 w 4707470"/>
              <a:gd name="connsiteY31" fmla="*/ 580498 h 978196"/>
              <a:gd name="connsiteX32" fmla="*/ 2071312 w 4707470"/>
              <a:gd name="connsiteY32" fmla="*/ 685100 h 978196"/>
              <a:gd name="connsiteX33" fmla="*/ 2336932 w 4707470"/>
              <a:gd name="connsiteY33" fmla="*/ 823834 h 978196"/>
              <a:gd name="connsiteX34" fmla="*/ 2650218 w 4707470"/>
              <a:gd name="connsiteY34" fmla="*/ 880372 h 978196"/>
              <a:gd name="connsiteX35" fmla="*/ 2724828 w 4707470"/>
              <a:gd name="connsiteY35" fmla="*/ 877816 h 978196"/>
              <a:gd name="connsiteX36" fmla="*/ 2937906 w 4707470"/>
              <a:gd name="connsiteY36" fmla="*/ 850216 h 978196"/>
              <a:gd name="connsiteX37" fmla="*/ 3214489 w 4707470"/>
              <a:gd name="connsiteY37" fmla="*/ 865310 h 978196"/>
              <a:gd name="connsiteX38" fmla="*/ 3558811 w 4707470"/>
              <a:gd name="connsiteY38" fmla="*/ 821783 h 978196"/>
              <a:gd name="connsiteX39" fmla="*/ 4423716 w 4707470"/>
              <a:gd name="connsiteY39" fmla="*/ 769182 h 978196"/>
              <a:gd name="connsiteX40" fmla="*/ 4604328 w 4707470"/>
              <a:gd name="connsiteY40" fmla="*/ 806587 h 978196"/>
              <a:gd name="connsiteX41" fmla="*/ 4700071 w 4707470"/>
              <a:gd name="connsiteY41" fmla="*/ 978164 h 978196"/>
              <a:gd name="connsiteX42" fmla="*/ 4700051 w 4707470"/>
              <a:gd name="connsiteY42" fmla="*/ 978196 h 978196"/>
              <a:gd name="connsiteX43" fmla="*/ 4626911 w 4707470"/>
              <a:gd name="connsiteY43" fmla="*/ 978196 h 978196"/>
              <a:gd name="connsiteX44" fmla="*/ 4634858 w 4707470"/>
              <a:gd name="connsiteY44" fmla="*/ 938205 h 978196"/>
              <a:gd name="connsiteX45" fmla="*/ 4565805 w 4707470"/>
              <a:gd name="connsiteY45" fmla="*/ 871619 h 978196"/>
              <a:gd name="connsiteX46" fmla="*/ 4384624 w 4707470"/>
              <a:gd name="connsiteY46" fmla="*/ 835208 h 978196"/>
              <a:gd name="connsiteX47" fmla="*/ 4191174 w 4707470"/>
              <a:gd name="connsiteY47" fmla="*/ 828605 h 978196"/>
              <a:gd name="connsiteX48" fmla="*/ 3615233 w 4707470"/>
              <a:gd name="connsiteY48" fmla="*/ 882733 h 978196"/>
              <a:gd name="connsiteX49" fmla="*/ 3106122 w 4707470"/>
              <a:gd name="connsiteY49" fmla="*/ 957428 h 978196"/>
              <a:gd name="connsiteX50" fmla="*/ 3167669 w 4707470"/>
              <a:gd name="connsiteY50" fmla="*/ 978196 h 978196"/>
              <a:gd name="connsiteX51" fmla="*/ 2761995 w 4707470"/>
              <a:gd name="connsiteY51" fmla="*/ 978196 h 978196"/>
              <a:gd name="connsiteX52" fmla="*/ 2604435 w 4707470"/>
              <a:gd name="connsiteY52" fmla="*/ 961624 h 978196"/>
              <a:gd name="connsiteX53" fmla="*/ 2629619 w 4707470"/>
              <a:gd name="connsiteY53" fmla="*/ 978196 h 978196"/>
              <a:gd name="connsiteX54" fmla="*/ 2442177 w 4707470"/>
              <a:gd name="connsiteY54" fmla="*/ 978196 h 978196"/>
              <a:gd name="connsiteX55" fmla="*/ 2299922 w 4707470"/>
              <a:gd name="connsiteY55" fmla="*/ 896786 h 978196"/>
              <a:gd name="connsiteX56" fmla="*/ 2204982 w 4707470"/>
              <a:gd name="connsiteY56" fmla="*/ 850389 h 978196"/>
              <a:gd name="connsiteX57" fmla="*/ 1506483 w 4707470"/>
              <a:gd name="connsiteY57" fmla="*/ 669446 h 978196"/>
              <a:gd name="connsiteX58" fmla="*/ 1473612 w 4707470"/>
              <a:gd name="connsiteY58" fmla="*/ 681163 h 978196"/>
              <a:gd name="connsiteX59" fmla="*/ 1855475 w 4707470"/>
              <a:gd name="connsiteY59" fmla="*/ 879104 h 978196"/>
              <a:gd name="connsiteX60" fmla="*/ 2046452 w 4707470"/>
              <a:gd name="connsiteY60" fmla="*/ 978196 h 978196"/>
              <a:gd name="connsiteX61" fmla="*/ 1905580 w 4707470"/>
              <a:gd name="connsiteY61" fmla="*/ 978196 h 978196"/>
              <a:gd name="connsiteX62" fmla="*/ 1792576 w 4707470"/>
              <a:gd name="connsiteY62" fmla="*/ 917483 h 978196"/>
              <a:gd name="connsiteX63" fmla="*/ 1431825 w 4707470"/>
              <a:gd name="connsiteY63" fmla="*/ 761296 h 978196"/>
              <a:gd name="connsiteX64" fmla="*/ 1584066 w 4707470"/>
              <a:gd name="connsiteY64" fmla="*/ 912806 h 978196"/>
              <a:gd name="connsiteX65" fmla="*/ 1665294 w 4707470"/>
              <a:gd name="connsiteY65" fmla="*/ 978196 h 978196"/>
              <a:gd name="connsiteX66" fmla="*/ 1530478 w 4707470"/>
              <a:gd name="connsiteY66" fmla="*/ 978196 h 978196"/>
              <a:gd name="connsiteX67" fmla="*/ 1433502 w 4707470"/>
              <a:gd name="connsiteY67" fmla="*/ 903764 h 978196"/>
              <a:gd name="connsiteX68" fmla="*/ 1207351 w 4707470"/>
              <a:gd name="connsiteY68" fmla="*/ 677361 h 978196"/>
              <a:gd name="connsiteX69" fmla="*/ 1085279 w 4707470"/>
              <a:gd name="connsiteY69" fmla="*/ 580996 h 978196"/>
              <a:gd name="connsiteX70" fmla="*/ 460678 w 4707470"/>
              <a:gd name="connsiteY70" fmla="*/ 320100 h 978196"/>
              <a:gd name="connsiteX71" fmla="*/ 370062 w 4707470"/>
              <a:gd name="connsiteY71" fmla="*/ 302529 h 978196"/>
              <a:gd name="connsiteX72" fmla="*/ 692974 w 4707470"/>
              <a:gd name="connsiteY72" fmla="*/ 645063 h 978196"/>
              <a:gd name="connsiteX73" fmla="*/ 899891 w 4707470"/>
              <a:gd name="connsiteY73" fmla="*/ 897040 h 978196"/>
              <a:gd name="connsiteX74" fmla="*/ 958299 w 4707470"/>
              <a:gd name="connsiteY74" fmla="*/ 978196 h 978196"/>
              <a:gd name="connsiteX75" fmla="*/ 856593 w 4707470"/>
              <a:gd name="connsiteY75" fmla="*/ 978196 h 978196"/>
              <a:gd name="connsiteX76" fmla="*/ 745097 w 4707470"/>
              <a:gd name="connsiteY76" fmla="*/ 814331 h 978196"/>
              <a:gd name="connsiteX77" fmla="*/ 291682 w 4707470"/>
              <a:gd name="connsiteY77" fmla="*/ 357455 h 978196"/>
              <a:gd name="connsiteX78" fmla="*/ 192689 w 4707470"/>
              <a:gd name="connsiteY78" fmla="*/ 294672 h 978196"/>
              <a:gd name="connsiteX79" fmla="*/ 556080 w 4707470"/>
              <a:gd name="connsiteY79" fmla="*/ 783560 h 978196"/>
              <a:gd name="connsiteX80" fmla="*/ 645779 w 4707470"/>
              <a:gd name="connsiteY80" fmla="*/ 904799 h 978196"/>
              <a:gd name="connsiteX81" fmla="*/ 703943 w 4707470"/>
              <a:gd name="connsiteY81" fmla="*/ 978196 h 978196"/>
              <a:gd name="connsiteX82" fmla="*/ 621039 w 4707470"/>
              <a:gd name="connsiteY82" fmla="*/ 978196 h 978196"/>
              <a:gd name="connsiteX83" fmla="*/ 430820 w 4707470"/>
              <a:gd name="connsiteY83" fmla="*/ 725635 h 978196"/>
              <a:gd name="connsiteX84" fmla="*/ 116693 w 4707470"/>
              <a:gd name="connsiteY84" fmla="*/ 361863 h 978196"/>
              <a:gd name="connsiteX85" fmla="*/ 50540 w 4707470"/>
              <a:gd name="connsiteY85" fmla="*/ 310444 h 978196"/>
              <a:gd name="connsiteX86" fmla="*/ 0 w 4707470"/>
              <a:gd name="connsiteY86" fmla="*/ 281606 h 978196"/>
              <a:gd name="connsiteX87" fmla="*/ 0 w 4707470"/>
              <a:gd name="connsiteY87" fmla="*/ 27934 h 978196"/>
              <a:gd name="connsiteX88" fmla="*/ 404992 w 4707470"/>
              <a:gd name="connsiteY88" fmla="*/ 222649 h 978196"/>
              <a:gd name="connsiteX89" fmla="*/ 515732 w 4707470"/>
              <a:gd name="connsiteY89" fmla="*/ 243759 h 978196"/>
              <a:gd name="connsiteX90" fmla="*/ 660613 w 4707470"/>
              <a:gd name="connsiteY90" fmla="*/ 222758 h 978196"/>
              <a:gd name="connsiteX91" fmla="*/ 820261 w 4707470"/>
              <a:gd name="connsiteY91" fmla="*/ 226406 h 978196"/>
              <a:gd name="connsiteX92" fmla="*/ 1982193 w 4707470"/>
              <a:gd name="connsiteY92" fmla="*/ 65102 h 978196"/>
              <a:gd name="connsiteX93" fmla="*/ 2444158 w 4707470"/>
              <a:gd name="connsiteY93" fmla="*/ 387 h 9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707470" h="978196">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tx1">
              <a:alpha val="5303"/>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11">
            <a:extLst>
              <a:ext uri="{FF2B5EF4-FFF2-40B4-BE49-F238E27FC236}">
                <a16:creationId xmlns:a16="http://schemas.microsoft.com/office/drawing/2014/main" id="{8BAD4AF0-64CE-5C0E-5440-00F8FC6B3194}"/>
              </a:ext>
              <a:ext uri="{C183D7F6-B498-43B3-948B-1728B52AA6E4}">
                <adec:decorative xmlns:adec="http://schemas.microsoft.com/office/drawing/2017/decorative" val="1"/>
              </a:ext>
            </a:extLst>
          </p:cNvPr>
          <p:cNvSpPr/>
          <p:nvPr userDrawn="1"/>
        </p:nvSpPr>
        <p:spPr>
          <a:xfrm rot="10800000">
            <a:off x="9012497" y="1"/>
            <a:ext cx="3179502" cy="2726160"/>
          </a:xfrm>
          <a:custGeom>
            <a:avLst/>
            <a:gdLst>
              <a:gd name="connsiteX0" fmla="*/ 3179502 w 3179502"/>
              <a:gd name="connsiteY0" fmla="*/ 2726160 h 2726160"/>
              <a:gd name="connsiteX1" fmla="*/ 0 w 3179502"/>
              <a:gd name="connsiteY1" fmla="*/ 2726160 h 2726160"/>
              <a:gd name="connsiteX2" fmla="*/ 0 w 3179502"/>
              <a:gd name="connsiteY2" fmla="*/ 0 h 2726160"/>
              <a:gd name="connsiteX3" fmla="*/ 129375 w 3179502"/>
              <a:gd name="connsiteY3" fmla="*/ 158091 h 2726160"/>
              <a:gd name="connsiteX4" fmla="*/ 274052 w 3179502"/>
              <a:gd name="connsiteY4" fmla="*/ 461243 h 2726160"/>
              <a:gd name="connsiteX5" fmla="*/ 676050 w 3179502"/>
              <a:gd name="connsiteY5" fmla="*/ 1070337 h 2726160"/>
              <a:gd name="connsiteX6" fmla="*/ 1232482 w 3179502"/>
              <a:gd name="connsiteY6" fmla="*/ 1409578 h 2726160"/>
              <a:gd name="connsiteX7" fmla="*/ 1759030 w 3179502"/>
              <a:gd name="connsiteY7" fmla="*/ 1583520 h 2726160"/>
              <a:gd name="connsiteX8" fmla="*/ 3147865 w 3179502"/>
              <a:gd name="connsiteY8" fmla="*/ 2609783 h 2726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9502" h="2726160">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Slide Number Placeholder 5">
            <a:extLst>
              <a:ext uri="{FF2B5EF4-FFF2-40B4-BE49-F238E27FC236}">
                <a16:creationId xmlns:a16="http://schemas.microsoft.com/office/drawing/2014/main" id="{03D91060-B9BF-0FA6-BD7C-AF8E38E919D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4524335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914400" y="914400"/>
            <a:ext cx="10360152" cy="914400"/>
          </a:xfrm>
        </p:spPr>
        <p:txBody>
          <a:bodyPr anchor="b"/>
          <a:lstStyle>
            <a:lvl1pPr>
              <a:defRPr sz="3200"/>
            </a:lvl1pPr>
          </a:lstStyle>
          <a:p>
            <a:r>
              <a:rPr lang="en-US" dirty="0"/>
              <a:t>click to add title</a:t>
            </a:r>
          </a:p>
        </p:txBody>
      </p:sp>
      <p:sp>
        <p:nvSpPr>
          <p:cNvPr id="10" name="Content Placeholder 6">
            <a:extLst>
              <a:ext uri="{FF2B5EF4-FFF2-40B4-BE49-F238E27FC236}">
                <a16:creationId xmlns:a16="http://schemas.microsoft.com/office/drawing/2014/main" id="{75BC41E0-D44A-D8E0-DC48-F6520F28F71A}"/>
              </a:ext>
            </a:extLst>
          </p:cNvPr>
          <p:cNvSpPr>
            <a:spLocks noGrp="1"/>
          </p:cNvSpPr>
          <p:nvPr>
            <p:ph sz="quarter" idx="13"/>
          </p:nvPr>
        </p:nvSpPr>
        <p:spPr>
          <a:xfrm>
            <a:off x="914399" y="2039112"/>
            <a:ext cx="3364992" cy="3904488"/>
          </a:xfrm>
        </p:spPr>
        <p:txBody>
          <a:bodyPr>
            <a:normAutofit/>
          </a:bodyPr>
          <a:lstStyle>
            <a:lvl1pPr marL="228600" indent="-228600">
              <a:buFont typeface="+mj-lt"/>
              <a:buAutoNum type="arabicPeriod"/>
              <a:defRPr sz="2000"/>
            </a:lvl1pPr>
            <a:lvl2pPr marL="685800" indent="-457200">
              <a:spcBef>
                <a:spcPts val="1000"/>
              </a:spcBef>
              <a:buFont typeface="+mj-lt"/>
              <a:buAutoNum type="alphaLcPeriod"/>
              <a:defRPr sz="2000"/>
            </a:lvl2pPr>
            <a:lvl3pPr marL="914400" indent="-457200">
              <a:spcBef>
                <a:spcPts val="1000"/>
              </a:spcBef>
              <a:buFont typeface="+mj-lt"/>
              <a:buAutoNum type="arabicParenR"/>
              <a:defRPr sz="2000"/>
            </a:lvl3pPr>
            <a:lvl4pPr marL="1143000" indent="-457200">
              <a:spcBef>
                <a:spcPts val="1000"/>
              </a:spcBef>
              <a:buFont typeface="+mj-lt"/>
              <a:buAutoNum type="alphaLcParenR"/>
              <a:defRPr sz="2000"/>
            </a:lvl4pPr>
            <a:lvl5pPr marL="11430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p:txBody>
      </p:sp>
      <p:sp>
        <p:nvSpPr>
          <p:cNvPr id="6" name="Content Placeholder 6">
            <a:extLst>
              <a:ext uri="{FF2B5EF4-FFF2-40B4-BE49-F238E27FC236}">
                <a16:creationId xmlns:a16="http://schemas.microsoft.com/office/drawing/2014/main" id="{25E9E434-8C66-15D8-D6B1-5DBED995F9B5}"/>
              </a:ext>
            </a:extLst>
          </p:cNvPr>
          <p:cNvSpPr>
            <a:spLocks noGrp="1"/>
          </p:cNvSpPr>
          <p:nvPr>
            <p:ph sz="quarter" idx="12"/>
          </p:nvPr>
        </p:nvSpPr>
        <p:spPr>
          <a:xfrm>
            <a:off x="4743451" y="2039112"/>
            <a:ext cx="6537960"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Slide Number Placeholder 5">
            <a:extLst>
              <a:ext uri="{FF2B5EF4-FFF2-40B4-BE49-F238E27FC236}">
                <a16:creationId xmlns:a16="http://schemas.microsoft.com/office/drawing/2014/main" id="{0BFE17F0-931A-B121-FFD2-AF3DBB5D6CF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271636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Content and Picture">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 uri="{C183D7F6-B498-43B3-948B-1728B52AA6E4}">
                <adec:decorative xmlns:adec="http://schemas.microsoft.com/office/drawing/2017/decorative" val="1"/>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 uri="{C183D7F6-B498-43B3-948B-1728B52AA6E4}">
                <adec:decorative xmlns:adec="http://schemas.microsoft.com/office/drawing/2017/decorative" val="1"/>
              </a:ext>
            </a:extLst>
          </p:cNvPr>
          <p:cNvSpPr/>
          <p:nvPr userDrawn="1"/>
        </p:nvSpPr>
        <p:spPr>
          <a:xfrm rot="5400000">
            <a:off x="7072129" y="3184875"/>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p:nvPr>
        </p:nvSpPr>
        <p:spPr>
          <a:xfrm>
            <a:off x="914400" y="914400"/>
            <a:ext cx="7534656"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2A01A65B-D54F-AD53-7320-5D272BEC11D3}"/>
              </a:ext>
            </a:extLst>
          </p:cNvPr>
          <p:cNvSpPr>
            <a:spLocks noGrp="1"/>
          </p:cNvSpPr>
          <p:nvPr>
            <p:ph sz="quarter" idx="12"/>
          </p:nvPr>
        </p:nvSpPr>
        <p:spPr>
          <a:xfrm>
            <a:off x="914399" y="2039111"/>
            <a:ext cx="5650992"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Picture Placeholder 4">
            <a:extLst>
              <a:ext uri="{FF2B5EF4-FFF2-40B4-BE49-F238E27FC236}">
                <a16:creationId xmlns:a16="http://schemas.microsoft.com/office/drawing/2014/main" id="{E724DBE4-044A-67D8-93C0-EB245AFBB297}"/>
              </a:ext>
            </a:extLst>
          </p:cNvPr>
          <p:cNvSpPr>
            <a:spLocks noGrp="1"/>
          </p:cNvSpPr>
          <p:nvPr>
            <p:ph type="pic" sz="quarter" idx="10"/>
          </p:nvPr>
        </p:nvSpPr>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solidFill>
            <a:schemeClr val="accent3"/>
          </a:solidFill>
          <a:ln>
            <a:noFill/>
          </a:ln>
        </p:spPr>
        <p:txBody>
          <a:bodyPr lIns="182880" tIns="274320" rIns="274320">
            <a:normAutofit/>
          </a:bodyPr>
          <a:lstStyle>
            <a:lvl1pPr marL="0" indent="0" algn="r">
              <a:buNone/>
              <a:defRPr sz="2000"/>
            </a:lvl1pPr>
          </a:lstStyle>
          <a:p>
            <a:r>
              <a:rPr lang="en-US"/>
              <a:t>Click icon to add picture</a:t>
            </a:r>
            <a:endParaRPr lang="en-US" dirty="0"/>
          </a:p>
        </p:txBody>
      </p:sp>
      <p:sp>
        <p:nvSpPr>
          <p:cNvPr id="6" name="Slide Number Placeholder 5">
            <a:extLst>
              <a:ext uri="{FF2B5EF4-FFF2-40B4-BE49-F238E27FC236}">
                <a16:creationId xmlns:a16="http://schemas.microsoft.com/office/drawing/2014/main" id="{2FA893C5-3725-2BF8-B201-6C4123C13131}"/>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30094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and Two Content 2">
    <p:bg>
      <p:bgPr>
        <a:solidFill>
          <a:schemeClr val="bg2"/>
        </a:solidFill>
        <a:effectLst/>
      </p:bgPr>
    </p:bg>
    <p:spTree>
      <p:nvGrpSpPr>
        <p:cNvPr id="1" name=""/>
        <p:cNvGrpSpPr/>
        <p:nvPr/>
      </p:nvGrpSpPr>
      <p:grpSpPr>
        <a:xfrm>
          <a:off x="0" y="0"/>
          <a:ext cx="0" cy="0"/>
          <a:chOff x="0" y="0"/>
          <a:chExt cx="0" cy="0"/>
        </a:xfrm>
      </p:grpSpPr>
      <p:sp>
        <p:nvSpPr>
          <p:cNvPr id="17" name="Freeform: Shape 51">
            <a:extLst>
              <a:ext uri="{FF2B5EF4-FFF2-40B4-BE49-F238E27FC236}">
                <a16:creationId xmlns:a16="http://schemas.microsoft.com/office/drawing/2014/main" id="{4A781A8E-199F-1F48-C80E-B6501B563323}"/>
              </a:ext>
              <a:ext uri="{C183D7F6-B498-43B3-948B-1728B52AA6E4}">
                <adec:decorative xmlns:adec="http://schemas.microsoft.com/office/drawing/2017/decorative" val="1"/>
              </a:ext>
            </a:extLst>
          </p:cNvPr>
          <p:cNvSpPr/>
          <p:nvPr userDrawn="1"/>
        </p:nvSpPr>
        <p:spPr>
          <a:xfrm rot="5400000">
            <a:off x="10423648" y="-93866"/>
            <a:ext cx="1698615" cy="1838087"/>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6" name="Freeform: Shape 22">
            <a:extLst>
              <a:ext uri="{FF2B5EF4-FFF2-40B4-BE49-F238E27FC236}">
                <a16:creationId xmlns:a16="http://schemas.microsoft.com/office/drawing/2014/main" id="{1C466053-4CA7-4CBB-C1D2-19FE899BEDFC}"/>
              </a:ext>
              <a:ext uri="{C183D7F6-B498-43B3-948B-1728B52AA6E4}">
                <adec:decorative xmlns:adec="http://schemas.microsoft.com/office/drawing/2017/decorative" val="1"/>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cxnSp>
        <p:nvCxnSpPr>
          <p:cNvPr id="18" name="Straight Connector 17">
            <a:extLst>
              <a:ext uri="{FF2B5EF4-FFF2-40B4-BE49-F238E27FC236}">
                <a16:creationId xmlns:a16="http://schemas.microsoft.com/office/drawing/2014/main" id="{1100480F-88D3-CF82-FAF8-9527C86BCAE2}"/>
              </a:ext>
              <a:ext uri="{C183D7F6-B498-43B3-948B-1728B52AA6E4}">
                <adec:decorative xmlns:adec="http://schemas.microsoft.com/office/drawing/2017/decorative" val="1"/>
              </a:ext>
            </a:extLst>
          </p:cNvPr>
          <p:cNvCxnSpPr>
            <a:cxnSpLocks/>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
        <p:nvSpPr>
          <p:cNvPr id="5" name="Title 1">
            <a:extLst>
              <a:ext uri="{FF2B5EF4-FFF2-40B4-BE49-F238E27FC236}">
                <a16:creationId xmlns:a16="http://schemas.microsoft.com/office/drawing/2014/main" id="{05F17713-1E50-F9DA-1134-DEB4A4AEA114}"/>
              </a:ext>
            </a:extLst>
          </p:cNvPr>
          <p:cNvSpPr>
            <a:spLocks noGrp="1"/>
          </p:cNvSpPr>
          <p:nvPr>
            <p:ph type="title"/>
          </p:nvPr>
        </p:nvSpPr>
        <p:spPr>
          <a:xfrm>
            <a:off x="914400" y="914400"/>
            <a:ext cx="10360152" cy="914400"/>
          </a:xfrm>
        </p:spPr>
        <p:txBody>
          <a:bodyPr anchor="b" anchorCtr="0"/>
          <a:lstStyle>
            <a:lvl1pPr>
              <a:defRPr sz="3200"/>
            </a:lvl1pPr>
          </a:lstStyle>
          <a:p>
            <a:r>
              <a:rPr lang="en-US"/>
              <a:t>Click to edit Master title style</a:t>
            </a:r>
            <a:endParaRPr lang="en-US" dirty="0"/>
          </a:p>
        </p:txBody>
      </p:sp>
      <p:sp>
        <p:nvSpPr>
          <p:cNvPr id="3" name="Content Placeholder 6">
            <a:extLst>
              <a:ext uri="{FF2B5EF4-FFF2-40B4-BE49-F238E27FC236}">
                <a16:creationId xmlns:a16="http://schemas.microsoft.com/office/drawing/2014/main" id="{05A7D8CB-7B8B-DA38-6E7E-0DAEB7D29967}"/>
              </a:ext>
            </a:extLst>
          </p:cNvPr>
          <p:cNvSpPr>
            <a:spLocks noGrp="1"/>
          </p:cNvSpPr>
          <p:nvPr>
            <p:ph sz="quarter" idx="12"/>
          </p:nvPr>
        </p:nvSpPr>
        <p:spPr>
          <a:xfrm>
            <a:off x="914399" y="2039111"/>
            <a:ext cx="2816352"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Content Placeholder 6">
            <a:extLst>
              <a:ext uri="{FF2B5EF4-FFF2-40B4-BE49-F238E27FC236}">
                <a16:creationId xmlns:a16="http://schemas.microsoft.com/office/drawing/2014/main" id="{CE441B96-235E-1744-83C7-22A1E6ED8BB3}"/>
              </a:ext>
            </a:extLst>
          </p:cNvPr>
          <p:cNvSpPr>
            <a:spLocks noGrp="1"/>
          </p:cNvSpPr>
          <p:nvPr>
            <p:ph sz="quarter" idx="13"/>
          </p:nvPr>
        </p:nvSpPr>
        <p:spPr>
          <a:xfrm>
            <a:off x="4097800" y="2039111"/>
            <a:ext cx="6949440" cy="3840480"/>
          </a:xfrm>
        </p:spPr>
        <p:txBody>
          <a:bodyPr>
            <a:normAutofit/>
          </a:bodyPr>
          <a:lstStyle>
            <a:lvl1pPr marL="228600" indent="-228600">
              <a:buFont typeface="Courier New" panose="02070309020205020404" pitchFamily="49" charset="0"/>
              <a:buChar char="o"/>
              <a:defRPr sz="200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CF605979-8A00-C008-E1AA-6AC1F9EABEAF}"/>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361714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B05A86D8-26B0-1ADB-0CE2-B445D2A2866D}"/>
              </a:ext>
              <a:ext uri="{C183D7F6-B498-43B3-948B-1728B52AA6E4}">
                <adec:decorative xmlns:adec="http://schemas.microsoft.com/office/drawing/2017/decorative" val="1"/>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 uri="{C183D7F6-B498-43B3-948B-1728B52AA6E4}">
                <adec:decorative xmlns:adec="http://schemas.microsoft.com/office/drawing/2017/decorative" val="1"/>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6" name="Content Placeholder 6">
            <a:extLst>
              <a:ext uri="{FF2B5EF4-FFF2-40B4-BE49-F238E27FC236}">
                <a16:creationId xmlns:a16="http://schemas.microsoft.com/office/drawing/2014/main" id="{1B0F4867-5345-BF6B-3402-DEEC3D2DDF90}"/>
              </a:ext>
            </a:extLst>
          </p:cNvPr>
          <p:cNvSpPr>
            <a:spLocks noGrp="1"/>
          </p:cNvSpPr>
          <p:nvPr>
            <p:ph sz="quarter" idx="13"/>
          </p:nvPr>
        </p:nvSpPr>
        <p:spPr>
          <a:xfrm>
            <a:off x="914399" y="2039111"/>
            <a:ext cx="6729984" cy="3840480"/>
          </a:xfrm>
        </p:spPr>
        <p:txBody>
          <a:bodyPr>
            <a:normAutofit/>
          </a:bodyPr>
          <a:lstStyle>
            <a:lvl1pPr marL="228600" indent="-228600">
              <a:buFont typeface="Courier New" panose="02070309020205020404" pitchFamily="49" charset="0"/>
              <a:buChar char="o"/>
              <a:defRPr sz="2000" cap="all" baseline="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Content Placeholder 6">
            <a:extLst>
              <a:ext uri="{FF2B5EF4-FFF2-40B4-BE49-F238E27FC236}">
                <a16:creationId xmlns:a16="http://schemas.microsoft.com/office/drawing/2014/main" id="{B693A8C2-EDAB-3C2B-00D3-3B9F9D64ACDC}"/>
              </a:ext>
            </a:extLst>
          </p:cNvPr>
          <p:cNvSpPr>
            <a:spLocks noGrp="1"/>
          </p:cNvSpPr>
          <p:nvPr>
            <p:ph sz="quarter" idx="12"/>
          </p:nvPr>
        </p:nvSpPr>
        <p:spPr>
          <a:xfrm>
            <a:off x="8113472" y="2039111"/>
            <a:ext cx="3163824"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Slide Number Placeholder 5">
            <a:extLst>
              <a:ext uri="{FF2B5EF4-FFF2-40B4-BE49-F238E27FC236}">
                <a16:creationId xmlns:a16="http://schemas.microsoft.com/office/drawing/2014/main" id="{4CE52DCD-6B80-A17A-B12C-76D628BAF304}"/>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9423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bg2"/>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ADEA8BB-3550-ABDA-99A6-455084D5D432}"/>
              </a:ext>
              <a:ext uri="{C183D7F6-B498-43B3-948B-1728B52AA6E4}">
                <adec:decorative xmlns:adec="http://schemas.microsoft.com/office/drawing/2017/decorative" val="1"/>
              </a:ext>
            </a:extLst>
          </p:cNvPr>
          <p:cNvSpPr>
            <a:spLocks/>
          </p:cNvSpPr>
          <p:nvPr userDrawn="1"/>
        </p:nvSpPr>
        <p:spPr>
          <a:xfrm>
            <a:off x="0" y="3271424"/>
            <a:ext cx="12192000" cy="3586577"/>
          </a:xfrm>
          <a:custGeom>
            <a:avLst/>
            <a:gdLst>
              <a:gd name="connsiteX0" fmla="*/ 1849560 w 12192000"/>
              <a:gd name="connsiteY0" fmla="*/ 803 h 3586577"/>
              <a:gd name="connsiteX1" fmla="*/ 2779308 w 12192000"/>
              <a:gd name="connsiteY1" fmla="*/ 191654 h 3586577"/>
              <a:gd name="connsiteX2" fmla="*/ 3529993 w 12192000"/>
              <a:gd name="connsiteY2" fmla="*/ 614650 h 3586577"/>
              <a:gd name="connsiteX3" fmla="*/ 5271921 w 12192000"/>
              <a:gd name="connsiteY3" fmla="*/ 1300408 h 3586577"/>
              <a:gd name="connsiteX4" fmla="*/ 6940105 w 12192000"/>
              <a:gd name="connsiteY4" fmla="*/ 1192018 h 3586577"/>
              <a:gd name="connsiteX5" fmla="*/ 8301823 w 12192000"/>
              <a:gd name="connsiteY5" fmla="*/ 780730 h 3586577"/>
              <a:gd name="connsiteX6" fmla="*/ 12120288 w 12192000"/>
              <a:gd name="connsiteY6" fmla="*/ 561429 h 3586577"/>
              <a:gd name="connsiteX7" fmla="*/ 12192000 w 12192000"/>
              <a:gd name="connsiteY7" fmla="*/ 591187 h 3586577"/>
              <a:gd name="connsiteX8" fmla="*/ 12192000 w 12192000"/>
              <a:gd name="connsiteY8" fmla="*/ 3586577 h 3586577"/>
              <a:gd name="connsiteX9" fmla="*/ 0 w 12192000"/>
              <a:gd name="connsiteY9" fmla="*/ 3586577 h 3586577"/>
              <a:gd name="connsiteX10" fmla="*/ 0 w 12192000"/>
              <a:gd name="connsiteY10" fmla="*/ 671712 h 3586577"/>
              <a:gd name="connsiteX11" fmla="*/ 66994 w 12192000"/>
              <a:gd name="connsiteY11" fmla="*/ 616810 h 3586577"/>
              <a:gd name="connsiteX12" fmla="*/ 314608 w 12192000"/>
              <a:gd name="connsiteY12" fmla="*/ 447849 h 3586577"/>
              <a:gd name="connsiteX13" fmla="*/ 1849560 w 12192000"/>
              <a:gd name="connsiteY13" fmla="*/ 803 h 358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3586577">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7" name="Table Placeholder 4">
            <a:extLst>
              <a:ext uri="{FF2B5EF4-FFF2-40B4-BE49-F238E27FC236}">
                <a16:creationId xmlns:a16="http://schemas.microsoft.com/office/drawing/2014/main" id="{A8715227-A125-7CA3-B8F5-9D5894E8C981}"/>
              </a:ext>
            </a:extLst>
          </p:cNvPr>
          <p:cNvSpPr>
            <a:spLocks noGrp="1"/>
          </p:cNvSpPr>
          <p:nvPr>
            <p:ph type="tbl" sz="quarter" idx="14"/>
          </p:nvPr>
        </p:nvSpPr>
        <p:spPr>
          <a:xfrm>
            <a:off x="914400" y="2039111"/>
            <a:ext cx="10360025" cy="3374136"/>
          </a:xfrm>
        </p:spPr>
        <p:txBody>
          <a:bodyPr/>
          <a:lstStyle/>
          <a:p>
            <a:r>
              <a:rPr lang="en-US"/>
              <a:t>Click icon to add table</a:t>
            </a:r>
          </a:p>
        </p:txBody>
      </p:sp>
      <p:sp>
        <p:nvSpPr>
          <p:cNvPr id="3" name="Slide Number Placeholder 5">
            <a:extLst>
              <a:ext uri="{FF2B5EF4-FFF2-40B4-BE49-F238E27FC236}">
                <a16:creationId xmlns:a16="http://schemas.microsoft.com/office/drawing/2014/main" id="{CEC2E35B-5EFD-B330-984C-15A012C90B8A}"/>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3062748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bg>
      <p:bgPr>
        <a:solidFill>
          <a:schemeClr val="bg2"/>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686C03E6-655F-A394-4461-7BC878C418BB}"/>
              </a:ext>
              <a:ext uri="{C183D7F6-B498-43B3-948B-1728B52AA6E4}">
                <adec:decorative xmlns:adec="http://schemas.microsoft.com/office/drawing/2017/decorative" val="1"/>
              </a:ext>
            </a:extLst>
          </p:cNvPr>
          <p:cNvSpPr/>
          <p:nvPr userDrawn="1"/>
        </p:nvSpPr>
        <p:spPr>
          <a:xfrm>
            <a:off x="-17145" y="3001406"/>
            <a:ext cx="3865902" cy="3856595"/>
          </a:xfrm>
          <a:custGeom>
            <a:avLst/>
            <a:gdLst>
              <a:gd name="connsiteX0" fmla="*/ 0 w 3865902"/>
              <a:gd name="connsiteY0" fmla="*/ 0 h 3856595"/>
              <a:gd name="connsiteX1" fmla="*/ 36224 w 3865902"/>
              <a:gd name="connsiteY1" fmla="*/ 87499 h 3856595"/>
              <a:gd name="connsiteX2" fmla="*/ 560241 w 3865902"/>
              <a:gd name="connsiteY2" fmla="*/ 881472 h 3856595"/>
              <a:gd name="connsiteX3" fmla="*/ 1285567 w 3865902"/>
              <a:gd name="connsiteY3" fmla="*/ 1323684 h 3856595"/>
              <a:gd name="connsiteX4" fmla="*/ 1971938 w 3865902"/>
              <a:gd name="connsiteY4" fmla="*/ 1550422 h 3856595"/>
              <a:gd name="connsiteX5" fmla="*/ 3782327 w 3865902"/>
              <a:gd name="connsiteY5" fmla="*/ 2888188 h 3856595"/>
              <a:gd name="connsiteX6" fmla="*/ 3865611 w 3865902"/>
              <a:gd name="connsiteY6" fmla="*/ 3435831 h 3856595"/>
              <a:gd name="connsiteX7" fmla="*/ 3805121 w 3865902"/>
              <a:gd name="connsiteY7" fmla="*/ 3842880 h 3856595"/>
              <a:gd name="connsiteX8" fmla="*/ 3800674 w 3865902"/>
              <a:gd name="connsiteY8" fmla="*/ 3856595 h 3856595"/>
              <a:gd name="connsiteX9" fmla="*/ 0 w 3865902"/>
              <a:gd name="connsiteY9" fmla="*/ 3856595 h 3856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5902" h="3856595">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BF7A62BA-11D3-585A-8CBD-5E0FB4DE522D}"/>
              </a:ext>
              <a:ext uri="{C183D7F6-B498-43B3-948B-1728B52AA6E4}">
                <adec:decorative xmlns:adec="http://schemas.microsoft.com/office/drawing/2017/decorative" val="1"/>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 uri="{C183D7F6-B498-43B3-948B-1728B52AA6E4}">
                <adec:decorative xmlns:adec="http://schemas.microsoft.com/office/drawing/2017/decorative" val="1"/>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userDrawn="1">
            <p:ph type="ctrTitle" hasCustomPrompt="1"/>
          </p:nvPr>
        </p:nvSpPr>
        <p:spPr>
          <a:xfrm>
            <a:off x="914400" y="914400"/>
            <a:ext cx="5641848" cy="5029200"/>
          </a:xfrm>
        </p:spPr>
        <p:txBody>
          <a:bodyPr anchor="ctr"/>
          <a:lstStyle>
            <a:lvl1pPr algn="l">
              <a:defRPr sz="4800"/>
            </a:lvl1pPr>
          </a:lstStyle>
          <a:p>
            <a:r>
              <a:rPr lang="en-US" dirty="0"/>
              <a:t>click to add title</a:t>
            </a:r>
          </a:p>
        </p:txBody>
      </p:sp>
      <p:sp>
        <p:nvSpPr>
          <p:cNvPr id="3" name="Content Placeholder 6">
            <a:extLst>
              <a:ext uri="{FF2B5EF4-FFF2-40B4-BE49-F238E27FC236}">
                <a16:creationId xmlns:a16="http://schemas.microsoft.com/office/drawing/2014/main" id="{436A1765-4F66-C345-840A-D6C73BD96BB8}"/>
              </a:ext>
            </a:extLst>
          </p:cNvPr>
          <p:cNvSpPr>
            <a:spLocks noGrp="1"/>
          </p:cNvSpPr>
          <p:nvPr>
            <p:ph sz="quarter" idx="13"/>
          </p:nvPr>
        </p:nvSpPr>
        <p:spPr>
          <a:xfrm>
            <a:off x="6848856" y="914400"/>
            <a:ext cx="3867912" cy="5029200"/>
          </a:xfrm>
        </p:spPr>
        <p:txBody>
          <a:bodyPr anchor="ctr">
            <a:normAutofit/>
          </a:bodyPr>
          <a:lstStyle>
            <a:lvl1pPr marL="0" indent="0">
              <a:buFont typeface="Courier New" panose="02070309020205020404" pitchFamily="49" charset="0"/>
              <a:buNone/>
              <a:defRPr sz="2000" cap="all" baseline="0"/>
            </a:lvl1pPr>
            <a:lvl2pPr marL="0" indent="0">
              <a:spcBef>
                <a:spcPts val="1000"/>
              </a:spcBef>
              <a:buFont typeface="Courier New" panose="02070309020205020404" pitchFamily="49" charset="0"/>
              <a:buNone/>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657158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0217827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endParaRPr lang="en-US" dirty="0"/>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a:endCxn id="6" idx="1"/>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51" r:id="rId4"/>
    <p:sldLayoutId id="2147483676" r:id="rId5"/>
    <p:sldLayoutId id="2147483661" r:id="rId6"/>
    <p:sldLayoutId id="2147483670" r:id="rId7"/>
    <p:sldLayoutId id="2147483678" r:id="rId8"/>
    <p:sldLayoutId id="2147483664" r:id="rId9"/>
    <p:sldLayoutId id="2147483680" r:id="rId10"/>
    <p:sldLayoutId id="2147483681" r:id="rId11"/>
    <p:sldLayoutId id="2147483682" r:id="rId12"/>
    <p:sldLayoutId id="2147483666" r:id="rId13"/>
    <p:sldLayoutId id="2147483654"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4.svg"/><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7.jpg"/><Relationship Id="rId1" Type="http://schemas.openxmlformats.org/officeDocument/2006/relationships/slideLayout" Target="../slideLayouts/slideLayout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9.xml"/><Relationship Id="rId4" Type="http://schemas.microsoft.com/office/2007/relationships/hdphoto" Target="../media/hdphoto2.wdp"/></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hyperlink" Target="https://mentalhealthmn.org/what-we-do/peer-support/minnesota-warmline/" TargetMode="External"/><Relationship Id="rId2" Type="http://schemas.openxmlformats.org/officeDocument/2006/relationships/hyperlink" Target="https://www.hennepincounty.gov/services/assistance/mental-health/emergency-mental-health-response?from=cope" TargetMode="External"/><Relationship Id="rId1" Type="http://schemas.openxmlformats.org/officeDocument/2006/relationships/slideLayout" Target="../slideLayouts/slideLayout5.xml"/><Relationship Id="rId5" Type="http://schemas.openxmlformats.org/officeDocument/2006/relationships/hyperlink" Target="https://mn.gov/dhs/mental-health/crisis-response/" TargetMode="External"/><Relationship Id="rId4" Type="http://schemas.openxmlformats.org/officeDocument/2006/relationships/hyperlink" Target="https://search.211unitedway.org/search/2e7f93f9-967f-5081-b507-f366d2f59925" TargetMode="External"/></Relationships>
</file>

<file path=ppt/slides/_rels/slide28.xml.rels><?xml version="1.0" encoding="UTF-8" standalone="yes"?>
<Relationships xmlns="http://schemas.openxmlformats.org/package/2006/relationships"><Relationship Id="rId3" Type="http://schemas.openxmlformats.org/officeDocument/2006/relationships/hyperlink" Target="mailto:Hannah.baker@optum.com"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2719-D5D9-FEC2-B9D6-942BD02028E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45A4A65-E8B8-40CF-7ABD-97EA8FA97521}"/>
              </a:ext>
            </a:extLst>
          </p:cNvPr>
          <p:cNvSpPr>
            <a:spLocks noGrp="1"/>
          </p:cNvSpPr>
          <p:nvPr>
            <p:ph type="title"/>
          </p:nvPr>
        </p:nvSpPr>
        <p:spPr>
          <a:xfrm>
            <a:off x="914400" y="914400"/>
            <a:ext cx="10360152" cy="2843784"/>
          </a:xfrm>
        </p:spPr>
        <p:txBody>
          <a:bodyPr vert="horz" lIns="91440" tIns="45720" rIns="91440" bIns="45720" rtlCol="0" anchor="b" anchorCtr="0">
            <a:normAutofit/>
          </a:bodyPr>
          <a:lstStyle/>
          <a:p>
            <a:r>
              <a:rPr lang="en-US" kern="1200" cap="none" baseline="0">
                <a:latin typeface="+mj-lt"/>
                <a:ea typeface="+mj-ea"/>
                <a:cs typeface="+mj-cs"/>
              </a:rPr>
              <a:t>Hope and Healing: Suicide Prevention Through DBT’s “Life Worth Living” Framework</a:t>
            </a:r>
          </a:p>
        </p:txBody>
      </p:sp>
      <p:sp>
        <p:nvSpPr>
          <p:cNvPr id="2" name="TextBox 1">
            <a:extLst>
              <a:ext uri="{FF2B5EF4-FFF2-40B4-BE49-F238E27FC236}">
                <a16:creationId xmlns:a16="http://schemas.microsoft.com/office/drawing/2014/main" id="{C96DFE94-C03C-391A-5D55-9F9E731E141B}"/>
              </a:ext>
            </a:extLst>
          </p:cNvPr>
          <p:cNvSpPr txBox="1"/>
          <p:nvPr/>
        </p:nvSpPr>
        <p:spPr>
          <a:xfrm>
            <a:off x="2041114" y="3825875"/>
            <a:ext cx="8109772" cy="2644775"/>
          </a:xfrm>
          <a:prstGeom prst="rect">
            <a:avLst/>
          </a:prstGeom>
        </p:spPr>
        <p:txBody>
          <a:bodyPr vert="horz" lIns="91440" tIns="45720" rIns="91440" bIns="45720" rtlCol="0">
            <a:normAutofit/>
          </a:bodyPr>
          <a:lstStyle/>
          <a:p>
            <a:pPr algn="ctr">
              <a:spcAft>
                <a:spcPts val="600"/>
              </a:spcAft>
            </a:pPr>
            <a:r>
              <a:rPr lang="en-US" sz="2400" b="0" kern="1200" cap="all" baseline="0">
                <a:latin typeface="+mn-lt"/>
                <a:ea typeface="+mn-ea"/>
                <a:cs typeface="+mn-cs"/>
              </a:rPr>
              <a:t>Presented by Hannah Baker MSW, LGSW (She/Her)</a:t>
            </a:r>
          </a:p>
          <a:p>
            <a:pPr algn="ctr">
              <a:spcAft>
                <a:spcPts val="600"/>
              </a:spcAft>
            </a:pPr>
            <a:endParaRPr lang="en-US" sz="2400" b="0" kern="1200" cap="all" baseline="0">
              <a:latin typeface="+mn-lt"/>
              <a:ea typeface="+mn-ea"/>
              <a:cs typeface="+mn-cs"/>
            </a:endParaRPr>
          </a:p>
          <a:p>
            <a:pPr algn="ctr">
              <a:spcAft>
                <a:spcPts val="600"/>
              </a:spcAft>
            </a:pPr>
            <a:r>
              <a:rPr lang="en-US" sz="2400" b="0" kern="1200" cap="all" baseline="0">
                <a:latin typeface="+mn-lt"/>
                <a:ea typeface="+mn-ea"/>
                <a:cs typeface="+mn-cs"/>
              </a:rPr>
              <a:t>Mental Health Education Conference: October 11th, 2026 </a:t>
            </a:r>
          </a:p>
        </p:txBody>
      </p:sp>
    </p:spTree>
    <p:extLst>
      <p:ext uri="{BB962C8B-B14F-4D97-AF65-F5344CB8AC3E}">
        <p14:creationId xmlns:p14="http://schemas.microsoft.com/office/powerpoint/2010/main" val="13381671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A7BE12AD-D808-BDE0-3EB8-5BC50B1D8474}"/>
              </a:ext>
            </a:extLst>
          </p:cNvPr>
          <p:cNvSpPr>
            <a:spLocks noGrp="1"/>
          </p:cNvSpPr>
          <p:nvPr>
            <p:ph type="title"/>
          </p:nvPr>
        </p:nvSpPr>
        <p:spPr>
          <a:xfrm>
            <a:off x="914400" y="914400"/>
            <a:ext cx="7534656" cy="914400"/>
          </a:xfrm>
        </p:spPr>
        <p:txBody>
          <a:bodyPr anchor="b">
            <a:normAutofit/>
          </a:bodyPr>
          <a:lstStyle/>
          <a:p>
            <a:r>
              <a:rPr lang="en-US"/>
              <a:t>                About the Speaker</a:t>
            </a:r>
          </a:p>
        </p:txBody>
      </p:sp>
      <p:sp>
        <p:nvSpPr>
          <p:cNvPr id="8" name="Content Placeholder 7">
            <a:extLst>
              <a:ext uri="{FF2B5EF4-FFF2-40B4-BE49-F238E27FC236}">
                <a16:creationId xmlns:a16="http://schemas.microsoft.com/office/drawing/2014/main" id="{BCFDA37B-399A-B9F0-7A7D-2A891EB7FFA6}"/>
              </a:ext>
            </a:extLst>
          </p:cNvPr>
          <p:cNvSpPr>
            <a:spLocks noGrp="1"/>
          </p:cNvSpPr>
          <p:nvPr>
            <p:ph sz="quarter" idx="12"/>
          </p:nvPr>
        </p:nvSpPr>
        <p:spPr>
          <a:xfrm>
            <a:off x="914399" y="2039111"/>
            <a:ext cx="5650992" cy="3904488"/>
          </a:xfrm>
        </p:spPr>
        <p:txBody>
          <a:bodyPr>
            <a:normAutofit/>
          </a:bodyPr>
          <a:lstStyle/>
          <a:p>
            <a:pPr fontAlgn="t">
              <a:buNone/>
            </a:pPr>
            <a:r>
              <a:rPr lang="en-US" b="1"/>
              <a:t>Hannah Baker, MSW, </a:t>
            </a:r>
            <a:r>
              <a:rPr lang="en-US" b="1" err="1"/>
              <a:t>LGSW</a:t>
            </a:r>
            <a:r>
              <a:rPr lang="en-US" b="1"/>
              <a:t> (She/Her)    </a:t>
            </a:r>
          </a:p>
          <a:p>
            <a:pPr fontAlgn="t">
              <a:buNone/>
            </a:pPr>
            <a:r>
              <a:rPr lang="en-US"/>
              <a:t>I am a licensed social worker with over 10 years of experience in social services, community-based work, and trauma-informed therapy. My work focuses on supporting individuals through evidence-based, recovery-oriented approaches, including </a:t>
            </a:r>
            <a:r>
              <a:rPr lang="en-US" err="1"/>
              <a:t>DBT</a:t>
            </a:r>
            <a:r>
              <a:rPr lang="en-US"/>
              <a:t> and skills-based interventions. I am passionate about empowering people with practical strategies that foster resilience, emotional wellness, and lasting growth.</a:t>
            </a:r>
          </a:p>
        </p:txBody>
      </p:sp>
      <p:pic>
        <p:nvPicPr>
          <p:cNvPr id="3" name="Picture 2">
            <a:extLst>
              <a:ext uri="{FF2B5EF4-FFF2-40B4-BE49-F238E27FC236}">
                <a16:creationId xmlns:a16="http://schemas.microsoft.com/office/drawing/2014/main" id="{B0089633-309B-49CB-E69E-37519EDB2E2E}"/>
              </a:ext>
            </a:extLst>
          </p:cNvPr>
          <p:cNvPicPr>
            <a:picLocks noChangeAspect="1"/>
          </p:cNvPicPr>
          <p:nvPr/>
        </p:nvPicPr>
        <p:blipFill>
          <a:blip r:embed="rId3"/>
          <a:srcRect l="12617" r="17370" b="3"/>
          <a:stretch>
            <a:fillRect/>
          </a:stretch>
        </p:blipFill>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noFill/>
          <a:ln>
            <a:noFill/>
          </a:ln>
        </p:spPr>
      </p:pic>
      <p:sp>
        <p:nvSpPr>
          <p:cNvPr id="24" name="Slide Number Placeholder 4">
            <a:extLst>
              <a:ext uri="{FF2B5EF4-FFF2-40B4-BE49-F238E27FC236}">
                <a16:creationId xmlns:a16="http://schemas.microsoft.com/office/drawing/2014/main" id="{3804A268-D217-9F73-2743-50F42E134ECE}"/>
              </a:ext>
            </a:extLst>
          </p:cNvPr>
          <p:cNvSpPr>
            <a:spLocks noGrp="1"/>
          </p:cNvSpPr>
          <p:nvPr>
            <p:ph type="sldNum" sz="quarter" idx="4"/>
          </p:nvPr>
        </p:nvSpPr>
        <p:spPr>
          <a:xfrm>
            <a:off x="11353800" y="5879804"/>
            <a:ext cx="661416" cy="895899"/>
          </a:xfrm>
        </p:spPr>
        <p:txBody>
          <a:bodyPr/>
          <a:lstStyle/>
          <a:p>
            <a:pPr>
              <a:spcAft>
                <a:spcPts val="600"/>
              </a:spcAft>
            </a:pPr>
            <a:fld id="{58FB4751-880F-D840-AAA9-3A15815CC996}" type="slidenum">
              <a:rPr lang="en-US" smtClean="0"/>
              <a:pPr>
                <a:spcAft>
                  <a:spcPts val="600"/>
                </a:spcAft>
              </a:pPr>
              <a:t>2</a:t>
            </a:fld>
            <a:endParaRPr lang="en-US"/>
          </a:p>
        </p:txBody>
      </p:sp>
    </p:spTree>
    <p:extLst>
      <p:ext uri="{BB962C8B-B14F-4D97-AF65-F5344CB8AC3E}">
        <p14:creationId xmlns:p14="http://schemas.microsoft.com/office/powerpoint/2010/main" val="1966913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98F663-6DAB-EA81-B779-9C0BF306542D}"/>
              </a:ext>
            </a:extLst>
          </p:cNvPr>
          <p:cNvSpPr>
            <a:spLocks noGrp="1"/>
          </p:cNvSpPr>
          <p:nvPr>
            <p:ph type="title"/>
          </p:nvPr>
        </p:nvSpPr>
        <p:spPr>
          <a:xfrm>
            <a:off x="914400" y="914400"/>
            <a:ext cx="10360152" cy="914400"/>
          </a:xfrm>
        </p:spPr>
        <p:txBody>
          <a:bodyPr anchor="b">
            <a:normAutofit/>
          </a:bodyPr>
          <a:lstStyle/>
          <a:p>
            <a:r>
              <a:rPr lang="en-US"/>
              <a:t>TRIGGER WARNING</a:t>
            </a:r>
          </a:p>
        </p:txBody>
      </p:sp>
      <p:sp>
        <p:nvSpPr>
          <p:cNvPr id="3" name="Content Placeholder 2">
            <a:extLst>
              <a:ext uri="{FF2B5EF4-FFF2-40B4-BE49-F238E27FC236}">
                <a16:creationId xmlns:a16="http://schemas.microsoft.com/office/drawing/2014/main" id="{92932CEA-5B3D-65D9-F4B4-FFECD4E09C82}"/>
              </a:ext>
            </a:extLst>
          </p:cNvPr>
          <p:cNvSpPr>
            <a:spLocks noGrp="1"/>
          </p:cNvSpPr>
          <p:nvPr>
            <p:ph sz="quarter" idx="13"/>
          </p:nvPr>
        </p:nvSpPr>
        <p:spPr>
          <a:xfrm>
            <a:off x="914399" y="2039111"/>
            <a:ext cx="6729984" cy="3840480"/>
          </a:xfrm>
        </p:spPr>
        <p:txBody>
          <a:bodyPr>
            <a:normAutofit/>
          </a:bodyPr>
          <a:lstStyle/>
          <a:p>
            <a:pPr marL="0" indent="0">
              <a:buNone/>
            </a:pPr>
            <a:r>
              <a:rPr lang="en-US" b="1"/>
              <a:t>Content Warning:</a:t>
            </a:r>
            <a:br>
              <a:rPr lang="en-US"/>
            </a:br>
            <a:r>
              <a:rPr lang="en-US"/>
              <a:t>This presentation includes discussion of suicide, suicidal thoughts, self-harm, and mental health crises. These topics may be distressing for some individuals. Please take care of yourself and engage in the way that feels safest and most supportive for you. Feel free to step out, take a break, or utilize available support resources as needed.</a:t>
            </a:r>
          </a:p>
          <a:p>
            <a:endParaRPr lang="en-US" dirty="0"/>
          </a:p>
        </p:txBody>
      </p:sp>
      <p:pic>
        <p:nvPicPr>
          <p:cNvPr id="6" name="Graphic 5" descr="Warning with solid fill">
            <a:extLst>
              <a:ext uri="{FF2B5EF4-FFF2-40B4-BE49-F238E27FC236}">
                <a16:creationId xmlns:a16="http://schemas.microsoft.com/office/drawing/2014/main" id="{04C87809-0467-BB30-8310-9535079B3F14}"/>
              </a:ext>
            </a:extLst>
          </p:cNvPr>
          <p:cNvPicPr>
            <a:picLocks noChangeAspect="1"/>
          </p:cNvPicPr>
          <p:nvPr/>
        </p:nvPicPr>
        <p:blipFill>
          <a:blip>
            <a:extLst>
              <a:ext uri="{96DAC541-7B7A-43D3-8B79-37D633B846F1}">
                <asvg:svgBlip xmlns:asvg="http://schemas.microsoft.com/office/drawing/2016/SVG/main" r:embed="rId2"/>
              </a:ext>
            </a:extLst>
          </a:blip>
          <a:stretch>
            <a:fillRect/>
          </a:stretch>
        </p:blipFill>
        <p:spPr>
          <a:xfrm>
            <a:off x="8113472" y="2377439"/>
            <a:ext cx="3163824" cy="3163824"/>
          </a:xfrm>
          <a:prstGeom prst="rect">
            <a:avLst/>
          </a:prstGeom>
        </p:spPr>
      </p:pic>
      <p:sp>
        <p:nvSpPr>
          <p:cNvPr id="4" name="Slide Number Placeholder 3">
            <a:extLst>
              <a:ext uri="{FF2B5EF4-FFF2-40B4-BE49-F238E27FC236}">
                <a16:creationId xmlns:a16="http://schemas.microsoft.com/office/drawing/2014/main" id="{DC662247-7C04-4249-A3CF-83278AB8D26F}"/>
              </a:ext>
            </a:extLst>
          </p:cNvPr>
          <p:cNvSpPr>
            <a:spLocks noGrp="1"/>
          </p:cNvSpPr>
          <p:nvPr>
            <p:ph type="sldNum" sz="quarter" idx="4"/>
          </p:nvPr>
        </p:nvSpPr>
        <p:spPr>
          <a:xfrm>
            <a:off x="11353800" y="5879804"/>
            <a:ext cx="661416" cy="895899"/>
          </a:xfrm>
        </p:spPr>
        <p:txBody>
          <a:bodyPr anchor="ctr">
            <a:normAutofit/>
          </a:bodyPr>
          <a:lstStyle/>
          <a:p>
            <a:pPr>
              <a:spcAft>
                <a:spcPts val="600"/>
              </a:spcAft>
            </a:pPr>
            <a:fld id="{58FB4751-880F-D840-AAA9-3A15815CC996}" type="slidenum">
              <a:rPr lang="en-US" smtClean="0"/>
              <a:pPr>
                <a:spcAft>
                  <a:spcPts val="600"/>
                </a:spcAft>
              </a:pPr>
              <a:t>3</a:t>
            </a:fld>
            <a:endParaRPr lang="en-US"/>
          </a:p>
        </p:txBody>
      </p:sp>
    </p:spTree>
    <p:extLst>
      <p:ext uri="{BB962C8B-B14F-4D97-AF65-F5344CB8AC3E}">
        <p14:creationId xmlns:p14="http://schemas.microsoft.com/office/powerpoint/2010/main" val="10564161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46C7B-D29F-368C-FEEC-CDFA125F8E5C}"/>
              </a:ext>
            </a:extLst>
          </p:cNvPr>
          <p:cNvSpPr>
            <a:spLocks noGrp="1"/>
          </p:cNvSpPr>
          <p:nvPr>
            <p:ph type="title"/>
          </p:nvPr>
        </p:nvSpPr>
        <p:spPr>
          <a:xfrm>
            <a:off x="1001467" y="914400"/>
            <a:ext cx="5641848" cy="5029200"/>
          </a:xfrm>
        </p:spPr>
        <p:txBody>
          <a:bodyPr/>
          <a:lstStyle/>
          <a:p>
            <a:r>
              <a:rPr lang="en-US" sz="4800" dirty="0"/>
              <a:t>Learning Objectives </a:t>
            </a:r>
          </a:p>
        </p:txBody>
      </p:sp>
      <p:graphicFrame>
        <p:nvGraphicFramePr>
          <p:cNvPr id="6" name="Table 4">
            <a:extLst>
              <a:ext uri="{FF2B5EF4-FFF2-40B4-BE49-F238E27FC236}">
                <a16:creationId xmlns:a16="http://schemas.microsoft.com/office/drawing/2014/main" id="{0D6FB95E-6987-A57C-3663-3FD6F6FAC24E}"/>
              </a:ext>
            </a:extLst>
          </p:cNvPr>
          <p:cNvGraphicFramePr>
            <a:graphicFrameLocks noGrp="1"/>
          </p:cNvGraphicFramePr>
          <p:nvPr>
            <p:ph idx="1"/>
            <p:extLst>
              <p:ext uri="{D42A27DB-BD31-4B8C-83A1-F6EECF244321}">
                <p14:modId xmlns:p14="http://schemas.microsoft.com/office/powerpoint/2010/main" val="1777830029"/>
              </p:ext>
            </p:extLst>
          </p:nvPr>
        </p:nvGraphicFramePr>
        <p:xfrm>
          <a:off x="6869113" y="914400"/>
          <a:ext cx="4190999" cy="5226079"/>
        </p:xfrm>
        <a:graphic>
          <a:graphicData uri="http://schemas.openxmlformats.org/drawingml/2006/table">
            <a:tbl>
              <a:tblPr firstRow="1" bandRow="1"/>
              <a:tblGrid>
                <a:gridCol w="4190999">
                  <a:extLst>
                    <a:ext uri="{9D8B030D-6E8A-4147-A177-3AD203B41FA5}">
                      <a16:colId xmlns:a16="http://schemas.microsoft.com/office/drawing/2014/main" val="1563570424"/>
                    </a:ext>
                  </a:extLst>
                </a:gridCol>
              </a:tblGrid>
              <a:tr h="978384">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2400" b="1" dirty="0">
                          <a:latin typeface="+mn-lt"/>
                          <a:cs typeface="Gill Sans Light" panose="020B0302020104020203" pitchFamily="34" charset="-79"/>
                        </a:rPr>
                        <a:t>Understand</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2400" b="0" dirty="0">
                          <a:latin typeface="+mn-lt"/>
                          <a:cs typeface="Gill Sans Light" panose="020B0302020104020203" pitchFamily="34" charset="-79"/>
                        </a:rPr>
                        <a:t>Foundational Principles of DBT </a:t>
                      </a:r>
                    </a:p>
                  </a:txBody>
                  <a:tcPr>
                    <a:lnL w="12700" cmpd="sng">
                      <a:noFill/>
                      <a:prstDash val="solid"/>
                    </a:lnL>
                    <a:lnR w="12700" cmpd="sng">
                      <a:noFill/>
                      <a:prstDash val="solid"/>
                    </a:lnR>
                    <a:lnT w="12700" cmpd="sng">
                      <a:noFill/>
                      <a:prstDash val="soli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89471877"/>
                  </a:ext>
                </a:extLst>
              </a:tr>
              <a:tr h="773010">
                <a:tc>
                  <a:txBody>
                    <a:bodyPr/>
                    <a:lstStyle/>
                    <a:p>
                      <a:pPr algn="r"/>
                      <a:r>
                        <a:rPr lang="en-US" sz="2400" b="1" dirty="0"/>
                        <a:t>Learn</a:t>
                      </a:r>
                    </a:p>
                    <a:p>
                      <a:pPr algn="r"/>
                      <a:r>
                        <a:rPr lang="en-US" sz="2400" b="0" dirty="0"/>
                        <a:t>“Life Worth Living” Philosophy </a:t>
                      </a: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36238222"/>
                  </a:ext>
                </a:extLst>
              </a:tr>
              <a:tr h="1047295">
                <a:tc>
                  <a:txBody>
                    <a:bodyPr/>
                    <a:lstStyle/>
                    <a:p>
                      <a:pPr algn="r"/>
                      <a:r>
                        <a:rPr lang="en-US" sz="2400" b="1" dirty="0"/>
                        <a:t>Identify</a:t>
                      </a:r>
                      <a:r>
                        <a:rPr lang="en-US" sz="2400" b="0" dirty="0"/>
                        <a:t> </a:t>
                      </a:r>
                    </a:p>
                    <a:p>
                      <a:pPr algn="r"/>
                      <a:r>
                        <a:rPr lang="en-US" sz="2400" b="0" dirty="0"/>
                        <a:t>Four DBT Skill Modules</a:t>
                      </a: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24452646"/>
                  </a:ext>
                </a:extLst>
              </a:tr>
              <a:tr h="1005404">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2400" b="1" dirty="0"/>
                        <a:t>Describe</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2400" b="0" dirty="0">
                          <a:latin typeface="+mn-lt"/>
                          <a:cs typeface="Gill Sans Light" panose="020B0302020104020203" pitchFamily="34" charset="-79"/>
                        </a:rPr>
                        <a:t>How DBT Skills Reduce Suicide Rish and Self Harm Behaviors</a:t>
                      </a:r>
                      <a:endParaRPr lang="en-US" sz="2400" b="0" kern="1200" dirty="0">
                        <a:solidFill>
                          <a:schemeClr val="tx1"/>
                        </a:solidFill>
                        <a:latin typeface="+mj-lt"/>
                        <a:ea typeface="+mn-ea"/>
                        <a:cs typeface="+mn-cs"/>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9525"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90977400"/>
                  </a:ext>
                </a:extLst>
              </a:tr>
              <a:tr h="896173">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en-US" sz="2400" b="1" dirty="0"/>
                        <a:t>Apply</a:t>
                      </a:r>
                    </a:p>
                    <a:p>
                      <a:pPr marL="0" marR="0" lvl="0" indent="0" algn="r" defTabSz="914400" rtl="0" eaLnBrk="1" fontAlgn="auto" latinLnBrk="0" hangingPunct="1">
                        <a:lnSpc>
                          <a:spcPct val="100000"/>
                        </a:lnSpc>
                        <a:spcBef>
                          <a:spcPts val="0"/>
                        </a:spcBef>
                        <a:spcAft>
                          <a:spcPts val="0"/>
                        </a:spcAft>
                        <a:buClrTx/>
                        <a:buSzTx/>
                        <a:buFontTx/>
                        <a:buNone/>
                        <a:tabLst/>
                        <a:defRPr/>
                      </a:pPr>
                      <a:r>
                        <a:rPr lang="en-US" sz="2400" b="0" dirty="0">
                          <a:latin typeface="+mn-lt"/>
                          <a:cs typeface="Gill Sans Light" panose="020B0302020104020203" pitchFamily="34" charset="-79"/>
                        </a:rPr>
                        <a:t>DBT Concepts to Suicide Prevention Work</a:t>
                      </a:r>
                      <a:endParaRPr lang="en-US" sz="2400" b="0" kern="1200" dirty="0">
                        <a:solidFill>
                          <a:schemeClr val="tx1"/>
                        </a:solidFill>
                        <a:latin typeface="+mj-lt"/>
                        <a:ea typeface="+mn-ea"/>
                        <a:cs typeface="+mn-cs"/>
                      </a:endParaRPr>
                    </a:p>
                  </a:txBody>
                  <a:tcPr anchor="b">
                    <a:lnL w="12700" cmpd="sng">
                      <a:noFill/>
                      <a:prstDash val="solid"/>
                    </a:lnL>
                    <a:lnR w="12700" cmpd="sng">
                      <a:noFill/>
                      <a:prstDash val="solid"/>
                    </a:lnR>
                    <a:lnT w="9525" cap="flat" cmpd="sng" algn="ctr">
                      <a:solidFill>
                        <a:schemeClr val="tx1"/>
                      </a:solidFill>
                      <a:prstDash val="solid"/>
                      <a:round/>
                      <a:headEnd type="none" w="med" len="med"/>
                      <a:tailEnd type="none" w="med" len="med"/>
                    </a:lnT>
                    <a:lnB w="12700" cmpd="sng">
                      <a:noFill/>
                      <a:prstDash val="solid"/>
                    </a:lnB>
                    <a:lnTlToBr w="12700" cmpd="sng">
                      <a:noFill/>
                      <a:prstDash val="solid"/>
                    </a:lnTlToBr>
                    <a:lnBlToTr w="12700" cmpd="sng">
                      <a:noFill/>
                      <a:prstDash val="solid"/>
                    </a:lnBlToTr>
                  </a:tcPr>
                </a:tc>
                <a:extLst>
                  <a:ext uri="{0D108BD9-81ED-4DB2-BD59-A6C34878D82A}">
                    <a16:rowId xmlns:a16="http://schemas.microsoft.com/office/drawing/2014/main" val="3056376589"/>
                  </a:ext>
                </a:extLst>
              </a:tr>
            </a:tbl>
          </a:graphicData>
        </a:graphic>
      </p:graphicFrame>
    </p:spTree>
    <p:extLst>
      <p:ext uri="{BB962C8B-B14F-4D97-AF65-F5344CB8AC3E}">
        <p14:creationId xmlns:p14="http://schemas.microsoft.com/office/powerpoint/2010/main" val="5864785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3EE45-3924-5A20-4FDE-7EA6BBEBD06F}"/>
              </a:ext>
            </a:extLst>
          </p:cNvPr>
          <p:cNvSpPr>
            <a:spLocks noGrp="1"/>
          </p:cNvSpPr>
          <p:nvPr>
            <p:ph type="title"/>
          </p:nvPr>
        </p:nvSpPr>
        <p:spPr>
          <a:xfrm>
            <a:off x="258618" y="277952"/>
            <a:ext cx="7361382" cy="1796472"/>
          </a:xfrm>
        </p:spPr>
        <p:txBody>
          <a:bodyPr/>
          <a:lstStyle/>
          <a:p>
            <a:r>
              <a:rPr lang="en-US" dirty="0"/>
              <a:t>What is Dialectical Behavior Therapy (DBT</a:t>
            </a:r>
            <a:r>
              <a:rPr lang="en-US" sz="3200" dirty="0"/>
              <a:t>) </a:t>
            </a:r>
          </a:p>
        </p:txBody>
      </p:sp>
      <p:pic>
        <p:nvPicPr>
          <p:cNvPr id="9" name="Picture 8">
            <a:extLst>
              <a:ext uri="{FF2B5EF4-FFF2-40B4-BE49-F238E27FC236}">
                <a16:creationId xmlns:a16="http://schemas.microsoft.com/office/drawing/2014/main" id="{528456D8-D32A-D552-BC81-999CDD3EA028}"/>
              </a:ext>
            </a:extLst>
          </p:cNvPr>
          <p:cNvPicPr>
            <a:picLocks noChangeAspect="1"/>
          </p:cNvPicPr>
          <p:nvPr/>
        </p:nvPicPr>
        <p:blipFill>
          <a:blip r:embed="rId3"/>
          <a:srcRect l="-74"/>
          <a:stretch>
            <a:fillRect/>
          </a:stretch>
        </p:blipFill>
        <p:spPr>
          <a:xfrm>
            <a:off x="8488220" y="2290619"/>
            <a:ext cx="3041162" cy="2638793"/>
          </a:xfrm>
          <a:prstGeom prst="ellipse">
            <a:avLst/>
          </a:prstGeom>
          <a:solidFill>
            <a:schemeClr val="bg1"/>
          </a:solidFill>
          <a:ln w="63500" cap="rnd">
            <a:solidFill>
              <a:schemeClr val="bg1"/>
            </a:solidFill>
          </a:ln>
          <a:effectLst/>
          <a:scene3d>
            <a:camera prst="orthographicFront"/>
            <a:lightRig rig="contrasting" dir="t">
              <a:rot lat="0" lon="0" rev="3000000"/>
            </a:lightRig>
          </a:scene3d>
          <a:sp3d contourW="7620">
            <a:bevelT w="95250" h="31750"/>
            <a:contourClr>
              <a:srgbClr val="333333"/>
            </a:contourClr>
          </a:sp3d>
        </p:spPr>
      </p:pic>
      <p:sp>
        <p:nvSpPr>
          <p:cNvPr id="13" name="TextBox 12">
            <a:extLst>
              <a:ext uri="{FF2B5EF4-FFF2-40B4-BE49-F238E27FC236}">
                <a16:creationId xmlns:a16="http://schemas.microsoft.com/office/drawing/2014/main" id="{A76DE4B4-F080-197F-6F9A-F682132E14ED}"/>
              </a:ext>
            </a:extLst>
          </p:cNvPr>
          <p:cNvSpPr txBox="1"/>
          <p:nvPr/>
        </p:nvSpPr>
        <p:spPr>
          <a:xfrm>
            <a:off x="258618" y="2011040"/>
            <a:ext cx="6624873" cy="4431983"/>
          </a:xfrm>
          <a:prstGeom prst="rect">
            <a:avLst/>
          </a:prstGeom>
          <a:noFill/>
        </p:spPr>
        <p:txBody>
          <a:bodyPr wrap="square" rtlCol="0">
            <a:spAutoFit/>
          </a:bodyPr>
          <a:lstStyle/>
          <a:p>
            <a:pPr marL="285750" indent="-285750">
              <a:buFont typeface="Arial" panose="020B0604020202020204" pitchFamily="34" charset="0"/>
              <a:buChar char="•"/>
            </a:pPr>
            <a:r>
              <a:rPr lang="en-US" sz="2400" dirty="0"/>
              <a:t>Developed by Dr. Marsha Linehan.</a:t>
            </a:r>
          </a:p>
          <a:p>
            <a:pPr marL="285750" indent="-285750">
              <a:buFont typeface="Arial" panose="020B0604020202020204" pitchFamily="34" charset="0"/>
              <a:buChar char="•"/>
            </a:pPr>
            <a:r>
              <a:rPr lang="en-US" sz="2400" dirty="0"/>
              <a:t>Created for individuals experiencing chronic suicidal thoughts and behaviors, and individuals with borderline personality disorder (BPD). </a:t>
            </a:r>
          </a:p>
          <a:p>
            <a:pPr marL="285750" indent="-285750">
              <a:buFont typeface="Arial" panose="020B0604020202020204" pitchFamily="34" charset="0"/>
              <a:buChar char="•"/>
            </a:pPr>
            <a:r>
              <a:rPr lang="en-US" sz="2400" dirty="0"/>
              <a:t>Combines acceptance and change strategies. </a:t>
            </a:r>
          </a:p>
          <a:p>
            <a:pPr marL="285750" indent="-285750">
              <a:buFont typeface="Arial" panose="020B0604020202020204" pitchFamily="34" charset="0"/>
              <a:buChar char="•"/>
            </a:pPr>
            <a:r>
              <a:rPr lang="en-US" sz="2400" dirty="0"/>
              <a:t>One of the most researched treatments for suicide prevention.</a:t>
            </a:r>
          </a:p>
          <a:p>
            <a:pPr marL="285750" indent="-285750">
              <a:buFont typeface="Arial" panose="020B0604020202020204" pitchFamily="34" charset="0"/>
              <a:buChar char="•"/>
            </a:pPr>
            <a:r>
              <a:rPr lang="en-US" sz="2400" dirty="0"/>
              <a:t>Effective for a variety of mental health concerns, including depression, anxiety, trauma, substance use, and personality disorders.</a:t>
            </a:r>
          </a:p>
          <a:p>
            <a:pPr marL="285750" indent="-285750">
              <a:buFont typeface="Arial" panose="020B0604020202020204" pitchFamily="34" charset="0"/>
              <a:buChar char="•"/>
            </a:pPr>
            <a:endParaRPr lang="en-US" sz="2400" dirty="0"/>
          </a:p>
          <a:p>
            <a:endParaRPr lang="en-US" dirty="0"/>
          </a:p>
        </p:txBody>
      </p:sp>
      <p:sp>
        <p:nvSpPr>
          <p:cNvPr id="14" name="TextBox 13">
            <a:extLst>
              <a:ext uri="{FF2B5EF4-FFF2-40B4-BE49-F238E27FC236}">
                <a16:creationId xmlns:a16="http://schemas.microsoft.com/office/drawing/2014/main" id="{B5ECB62D-3D4C-8D11-7B8B-7169BE417FFE}"/>
              </a:ext>
            </a:extLst>
          </p:cNvPr>
          <p:cNvSpPr txBox="1"/>
          <p:nvPr/>
        </p:nvSpPr>
        <p:spPr>
          <a:xfrm>
            <a:off x="503187" y="5892799"/>
            <a:ext cx="11185626" cy="1200329"/>
          </a:xfrm>
          <a:prstGeom prst="rect">
            <a:avLst/>
          </a:prstGeom>
          <a:noFill/>
        </p:spPr>
        <p:txBody>
          <a:bodyPr wrap="none" rtlCol="0">
            <a:spAutoFit/>
          </a:bodyPr>
          <a:lstStyle/>
          <a:p>
            <a:r>
              <a:rPr lang="en-US" sz="2400" b="1" i="1" dirty="0"/>
              <a:t>“People are doing the best they can, and they can learn the skills necessary to improve their lives” </a:t>
            </a:r>
          </a:p>
          <a:p>
            <a:r>
              <a:rPr lang="en-US" sz="2400" b="1" i="1" dirty="0"/>
              <a:t>				</a:t>
            </a:r>
            <a:r>
              <a:rPr lang="en-US" sz="2400" dirty="0"/>
              <a:t>Dr. Marsha Linehan</a:t>
            </a:r>
          </a:p>
          <a:p>
            <a:endParaRPr lang="en-US" sz="2400" b="1" i="1" dirty="0"/>
          </a:p>
        </p:txBody>
      </p:sp>
    </p:spTree>
    <p:extLst>
      <p:ext uri="{BB962C8B-B14F-4D97-AF65-F5344CB8AC3E}">
        <p14:creationId xmlns:p14="http://schemas.microsoft.com/office/powerpoint/2010/main" val="22223244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949404F1-8E94-7D3D-71E2-A1A4B7CBCB4A}"/>
              </a:ext>
            </a:extLst>
          </p:cNvPr>
          <p:cNvSpPr>
            <a:spLocks noGrp="1"/>
          </p:cNvSpPr>
          <p:nvPr>
            <p:ph type="title"/>
          </p:nvPr>
        </p:nvSpPr>
        <p:spPr>
          <a:xfrm>
            <a:off x="914400" y="914400"/>
            <a:ext cx="11010900" cy="1162050"/>
          </a:xfrm>
        </p:spPr>
        <p:txBody>
          <a:bodyPr/>
          <a:lstStyle/>
          <a:p>
            <a:r>
              <a:rPr lang="en-US" sz="4800" dirty="0"/>
              <a:t>The Dialectical Perspective: Acceptance &amp; Change  </a:t>
            </a:r>
          </a:p>
        </p:txBody>
      </p:sp>
      <p:sp>
        <p:nvSpPr>
          <p:cNvPr id="14" name="Content Placeholder 13">
            <a:extLst>
              <a:ext uri="{FF2B5EF4-FFF2-40B4-BE49-F238E27FC236}">
                <a16:creationId xmlns:a16="http://schemas.microsoft.com/office/drawing/2014/main" id="{F4A3718F-D67C-255A-4B64-BA379609FCD0}"/>
              </a:ext>
            </a:extLst>
          </p:cNvPr>
          <p:cNvSpPr>
            <a:spLocks noGrp="1"/>
          </p:cNvSpPr>
          <p:nvPr>
            <p:ph sz="quarter" idx="11"/>
          </p:nvPr>
        </p:nvSpPr>
        <p:spPr>
          <a:xfrm>
            <a:off x="199401" y="2843023"/>
            <a:ext cx="4576953" cy="3877055"/>
          </a:xfrm>
        </p:spPr>
        <p:txBody>
          <a:bodyPr/>
          <a:lstStyle/>
          <a:p>
            <a:pPr fontAlgn="t"/>
            <a:r>
              <a:rPr lang="en-US" b="1" dirty="0"/>
              <a:t>Acceptance</a:t>
            </a:r>
            <a:endParaRPr lang="en-US" dirty="0"/>
          </a:p>
          <a:p>
            <a:pPr marL="342900" lvl="0" indent="-342900" fontAlgn="t">
              <a:buFont typeface="Arial" panose="020B0604020202020204" pitchFamily="34" charset="0"/>
              <a:buChar char="•"/>
            </a:pPr>
            <a:r>
              <a:rPr lang="en-US" dirty="0"/>
              <a:t>Accept reality as it is in the present moment.</a:t>
            </a:r>
          </a:p>
          <a:p>
            <a:pPr marL="342900" lvl="0" indent="-342900" fontAlgn="t">
              <a:buFont typeface="Arial" panose="020B0604020202020204" pitchFamily="34" charset="0"/>
              <a:buChar char="•"/>
            </a:pPr>
            <a:r>
              <a:rPr lang="en-US" dirty="0"/>
              <a:t>Practice nonjudgmental awareness of thoughts, feelings, and experiences.</a:t>
            </a:r>
          </a:p>
          <a:p>
            <a:pPr marL="342900" lvl="0" indent="-342900" fontAlgn="t">
              <a:buFont typeface="Arial" panose="020B0604020202020204" pitchFamily="34" charset="0"/>
              <a:buChar char="•"/>
            </a:pPr>
            <a:r>
              <a:rPr lang="en-US" dirty="0"/>
              <a:t>Reduce suffering caused by fighting or avoiding reality.</a:t>
            </a:r>
          </a:p>
          <a:p>
            <a:pPr marL="342900" lvl="0" indent="-342900" fontAlgn="t">
              <a:buFont typeface="Arial" panose="020B0604020202020204" pitchFamily="34" charset="0"/>
              <a:buChar char="•"/>
            </a:pPr>
            <a:r>
              <a:rPr lang="en-US" dirty="0"/>
              <a:t>Build self-compassion and self-validation.</a:t>
            </a:r>
          </a:p>
          <a:p>
            <a:pPr marL="342900" lvl="0" indent="-342900" fontAlgn="t">
              <a:buFont typeface="Arial" panose="020B0604020202020204" pitchFamily="34" charset="0"/>
              <a:buChar char="•"/>
            </a:pPr>
            <a:r>
              <a:rPr lang="en-US" dirty="0"/>
              <a:t>Use mindfulness and radical acceptance skills.</a:t>
            </a:r>
          </a:p>
        </p:txBody>
      </p:sp>
      <p:sp>
        <p:nvSpPr>
          <p:cNvPr id="17" name="Content Placeholder 16">
            <a:extLst>
              <a:ext uri="{FF2B5EF4-FFF2-40B4-BE49-F238E27FC236}">
                <a16:creationId xmlns:a16="http://schemas.microsoft.com/office/drawing/2014/main" id="{2F3CEF66-C6D7-C765-24E7-1DCFB38FE51A}"/>
              </a:ext>
            </a:extLst>
          </p:cNvPr>
          <p:cNvSpPr>
            <a:spLocks noGrp="1"/>
          </p:cNvSpPr>
          <p:nvPr>
            <p:ph sz="quarter" idx="12"/>
          </p:nvPr>
        </p:nvSpPr>
        <p:spPr>
          <a:xfrm>
            <a:off x="4684000" y="2815039"/>
            <a:ext cx="4139044" cy="3877055"/>
          </a:xfrm>
        </p:spPr>
        <p:txBody>
          <a:bodyPr>
            <a:normAutofit/>
          </a:bodyPr>
          <a:lstStyle/>
          <a:p>
            <a:pPr fontAlgn="t"/>
            <a:r>
              <a:rPr lang="en-US" b="1" dirty="0"/>
              <a:t>Change</a:t>
            </a:r>
            <a:endParaRPr lang="en-US" dirty="0"/>
          </a:p>
          <a:p>
            <a:pPr marL="342900" lvl="0" indent="-342900" fontAlgn="t">
              <a:buFont typeface="Arial" panose="020B0604020202020204" pitchFamily="34" charset="0"/>
              <a:buChar char="•"/>
            </a:pPr>
            <a:r>
              <a:rPr lang="en-US" dirty="0"/>
              <a:t>Learn new behaviors that support goals and values.</a:t>
            </a:r>
          </a:p>
          <a:p>
            <a:pPr marL="342900" lvl="0" indent="-342900" fontAlgn="t">
              <a:buFont typeface="Arial" panose="020B0604020202020204" pitchFamily="34" charset="0"/>
              <a:buChar char="•"/>
            </a:pPr>
            <a:r>
              <a:rPr lang="en-US" dirty="0"/>
              <a:t>Develop healthier ways to manage emotions.</a:t>
            </a:r>
          </a:p>
          <a:p>
            <a:pPr marL="342900" lvl="0" indent="-342900" fontAlgn="t">
              <a:buFont typeface="Arial" panose="020B0604020202020204" pitchFamily="34" charset="0"/>
              <a:buChar char="•"/>
            </a:pPr>
            <a:r>
              <a:rPr lang="en-US" dirty="0"/>
              <a:t>Improve communication and relationships.</a:t>
            </a:r>
          </a:p>
          <a:p>
            <a:pPr marL="342900" lvl="0" indent="-342900" fontAlgn="t">
              <a:buFont typeface="Arial" panose="020B0604020202020204" pitchFamily="34" charset="0"/>
              <a:buChar char="•"/>
            </a:pPr>
            <a:r>
              <a:rPr lang="en-US" dirty="0"/>
              <a:t>Increase effective coping skills during stressful situations.</a:t>
            </a:r>
          </a:p>
          <a:p>
            <a:pPr marL="342900" lvl="0" indent="-342900" fontAlgn="t">
              <a:buFont typeface="Arial" panose="020B0604020202020204" pitchFamily="34" charset="0"/>
              <a:buChar char="•"/>
            </a:pPr>
            <a:r>
              <a:rPr lang="en-US" dirty="0"/>
              <a:t>Make choices that create a life worth living.</a:t>
            </a:r>
          </a:p>
        </p:txBody>
      </p:sp>
      <p:sp>
        <p:nvSpPr>
          <p:cNvPr id="3" name="TextBox 2">
            <a:extLst>
              <a:ext uri="{FF2B5EF4-FFF2-40B4-BE49-F238E27FC236}">
                <a16:creationId xmlns:a16="http://schemas.microsoft.com/office/drawing/2014/main" id="{16592FDE-6CA6-E1DA-C588-611676DDFF6E}"/>
              </a:ext>
            </a:extLst>
          </p:cNvPr>
          <p:cNvSpPr txBox="1"/>
          <p:nvPr/>
        </p:nvSpPr>
        <p:spPr>
          <a:xfrm>
            <a:off x="2242460" y="2215568"/>
            <a:ext cx="6580584" cy="461665"/>
          </a:xfrm>
          <a:prstGeom prst="rect">
            <a:avLst/>
          </a:prstGeom>
          <a:noFill/>
        </p:spPr>
        <p:txBody>
          <a:bodyPr wrap="none" rtlCol="0">
            <a:spAutoFit/>
          </a:bodyPr>
          <a:lstStyle/>
          <a:p>
            <a:r>
              <a:rPr lang="en-US" sz="2400" dirty="0"/>
              <a:t>Dialectic: Two seemingly opposites truths can </a:t>
            </a:r>
            <a:r>
              <a:rPr lang="en-US" sz="2400" i="1" dirty="0"/>
              <a:t>coexist. </a:t>
            </a:r>
            <a:endParaRPr lang="en-US" sz="2400" dirty="0"/>
          </a:p>
        </p:txBody>
      </p:sp>
      <p:sp>
        <p:nvSpPr>
          <p:cNvPr id="2" name="TextBox 1">
            <a:extLst>
              <a:ext uri="{FF2B5EF4-FFF2-40B4-BE49-F238E27FC236}">
                <a16:creationId xmlns:a16="http://schemas.microsoft.com/office/drawing/2014/main" id="{467FBADC-4A2B-10B8-A041-0885468DB6F9}"/>
              </a:ext>
            </a:extLst>
          </p:cNvPr>
          <p:cNvSpPr txBox="1"/>
          <p:nvPr/>
        </p:nvSpPr>
        <p:spPr>
          <a:xfrm>
            <a:off x="8840354" y="2702890"/>
            <a:ext cx="3084946" cy="4370427"/>
          </a:xfrm>
          <a:prstGeom prst="rect">
            <a:avLst/>
          </a:prstGeom>
          <a:noFill/>
        </p:spPr>
        <p:txBody>
          <a:bodyPr wrap="square" rtlCol="0">
            <a:spAutoFit/>
          </a:bodyPr>
          <a:lstStyle/>
          <a:p>
            <a:pPr fontAlgn="t">
              <a:lnSpc>
                <a:spcPct val="100000"/>
              </a:lnSpc>
              <a:buNone/>
            </a:pPr>
            <a:r>
              <a:rPr lang="en-US" sz="2000" b="1" dirty="0"/>
              <a:t>The </a:t>
            </a:r>
            <a:r>
              <a:rPr lang="en-US" sz="2000" b="1" dirty="0" err="1"/>
              <a:t>DBT</a:t>
            </a:r>
            <a:r>
              <a:rPr lang="en-US" sz="2000" b="1" dirty="0"/>
              <a:t> Balance</a:t>
            </a:r>
          </a:p>
          <a:p>
            <a:pPr marL="342900" lvl="0" indent="-342900" fontAlgn="t">
              <a:lnSpc>
                <a:spcPct val="100000"/>
              </a:lnSpc>
              <a:buFont typeface="Arial" panose="020B0604020202020204" pitchFamily="34" charset="0"/>
              <a:buChar char="•"/>
            </a:pPr>
            <a:r>
              <a:rPr lang="en-US" sz="2000" b="1" dirty="0"/>
              <a:t>Acceptance:</a:t>
            </a:r>
            <a:r>
              <a:rPr lang="en-US" sz="2000" dirty="0"/>
              <a:t> "I am doing the best I can."</a:t>
            </a:r>
          </a:p>
          <a:p>
            <a:pPr marL="342900" lvl="0" indent="-342900" fontAlgn="t">
              <a:lnSpc>
                <a:spcPct val="100000"/>
              </a:lnSpc>
              <a:buFont typeface="Arial" panose="020B0604020202020204" pitchFamily="34" charset="0"/>
              <a:buChar char="•"/>
            </a:pPr>
            <a:r>
              <a:rPr lang="en-US" sz="2000" b="1" dirty="0"/>
              <a:t>Change:</a:t>
            </a:r>
            <a:r>
              <a:rPr lang="en-US" sz="2000" dirty="0"/>
              <a:t> "I can learn new skills and do better."</a:t>
            </a:r>
          </a:p>
          <a:p>
            <a:pPr marL="342900" lvl="0" indent="-342900" fontAlgn="t">
              <a:lnSpc>
                <a:spcPct val="100000"/>
              </a:lnSpc>
              <a:buFont typeface="Arial" panose="020B0604020202020204" pitchFamily="34" charset="0"/>
              <a:buChar char="•"/>
            </a:pPr>
            <a:r>
              <a:rPr lang="en-US" sz="2000" b="1" dirty="0"/>
              <a:t>Dialectic:</a:t>
            </a:r>
            <a:r>
              <a:rPr lang="en-US" sz="2000" dirty="0"/>
              <a:t> Both acceptance and change can be true at the same time.</a:t>
            </a:r>
          </a:p>
          <a:p>
            <a:pPr marL="342900" lvl="0" indent="-342900" fontAlgn="t">
              <a:lnSpc>
                <a:spcPct val="100000"/>
              </a:lnSpc>
              <a:buFont typeface="Arial" panose="020B0604020202020204" pitchFamily="34" charset="0"/>
              <a:buChar char="•"/>
            </a:pPr>
            <a:r>
              <a:rPr lang="en-US" sz="2000" dirty="0"/>
              <a:t>Growth occurs when we balance self-acceptance with a commitment to change.</a:t>
            </a:r>
          </a:p>
          <a:p>
            <a:endParaRPr lang="en-US" dirty="0"/>
          </a:p>
        </p:txBody>
      </p:sp>
    </p:spTree>
    <p:extLst>
      <p:ext uri="{BB962C8B-B14F-4D97-AF65-F5344CB8AC3E}">
        <p14:creationId xmlns:p14="http://schemas.microsoft.com/office/powerpoint/2010/main" val="42301069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2A3D95EF-8A67-7F71-37EF-9EB02511B163}"/>
              </a:ext>
            </a:extLst>
          </p:cNvPr>
          <p:cNvSpPr>
            <a:spLocks noGrp="1"/>
          </p:cNvSpPr>
          <p:nvPr>
            <p:ph type="title"/>
          </p:nvPr>
        </p:nvSpPr>
        <p:spPr>
          <a:xfrm>
            <a:off x="2626175" y="1006409"/>
            <a:ext cx="10360152" cy="861800"/>
          </a:xfrm>
        </p:spPr>
        <p:txBody>
          <a:bodyPr anchor="b"/>
          <a:lstStyle/>
          <a:p>
            <a:r>
              <a:rPr lang="en-US" dirty="0"/>
              <a:t>The “Life Worth Living” Framework </a:t>
            </a:r>
          </a:p>
        </p:txBody>
      </p:sp>
      <p:sp>
        <p:nvSpPr>
          <p:cNvPr id="15" name="Text Placeholder 14">
            <a:extLst>
              <a:ext uri="{FF2B5EF4-FFF2-40B4-BE49-F238E27FC236}">
                <a16:creationId xmlns:a16="http://schemas.microsoft.com/office/drawing/2014/main" id="{C7846849-DC0A-EE3B-2E5E-D669EC1273D6}"/>
              </a:ext>
            </a:extLst>
          </p:cNvPr>
          <p:cNvSpPr>
            <a:spLocks noGrp="1"/>
          </p:cNvSpPr>
          <p:nvPr>
            <p:ph type="body" sz="quarter" idx="13"/>
          </p:nvPr>
        </p:nvSpPr>
        <p:spPr>
          <a:xfrm>
            <a:off x="3751365" y="1988281"/>
            <a:ext cx="8109772" cy="607580"/>
          </a:xfrm>
        </p:spPr>
        <p:txBody>
          <a:bodyPr/>
          <a:lstStyle/>
          <a:p>
            <a:r>
              <a:rPr lang="en-US" dirty="0"/>
              <a:t>THE HEART OF DBT</a:t>
            </a:r>
          </a:p>
        </p:txBody>
      </p:sp>
      <p:sp>
        <p:nvSpPr>
          <p:cNvPr id="2" name="TextBox 1">
            <a:extLst>
              <a:ext uri="{FF2B5EF4-FFF2-40B4-BE49-F238E27FC236}">
                <a16:creationId xmlns:a16="http://schemas.microsoft.com/office/drawing/2014/main" id="{481B19C2-30B3-BDCD-108A-F40818A3BFE7}"/>
              </a:ext>
            </a:extLst>
          </p:cNvPr>
          <p:cNvSpPr txBox="1"/>
          <p:nvPr/>
        </p:nvSpPr>
        <p:spPr>
          <a:xfrm>
            <a:off x="452703" y="2595861"/>
            <a:ext cx="11286593" cy="4062651"/>
          </a:xfrm>
          <a:prstGeom prst="rect">
            <a:avLst/>
          </a:prstGeom>
          <a:noFill/>
        </p:spPr>
        <p:txBody>
          <a:bodyPr wrap="square" rtlCol="0">
            <a:spAutoFit/>
          </a:bodyPr>
          <a:lstStyle/>
          <a:p>
            <a:pPr fontAlgn="t">
              <a:lnSpc>
                <a:spcPct val="100000"/>
              </a:lnSpc>
              <a:buNone/>
            </a:pPr>
            <a:r>
              <a:rPr lang="en-US" sz="2400" b="1" u="sng" dirty="0"/>
              <a:t>Life Worth Living in </a:t>
            </a:r>
            <a:r>
              <a:rPr lang="en-US" sz="2400" b="1" u="sng" dirty="0" err="1"/>
              <a:t>DBT</a:t>
            </a:r>
            <a:endParaRPr lang="en-US" sz="2400" b="1" u="sng" dirty="0"/>
          </a:p>
          <a:p>
            <a:pPr marL="342900" lvl="0" indent="-342900" fontAlgn="t">
              <a:lnSpc>
                <a:spcPct val="100000"/>
              </a:lnSpc>
              <a:buFont typeface="Arial" panose="020B0604020202020204" pitchFamily="34" charset="0"/>
              <a:buChar char="•"/>
            </a:pPr>
            <a:r>
              <a:rPr lang="en-US" sz="2400" dirty="0"/>
              <a:t>A </a:t>
            </a:r>
            <a:r>
              <a:rPr lang="en-US" sz="2400" b="1" dirty="0"/>
              <a:t>Life Worth Living</a:t>
            </a:r>
            <a:r>
              <a:rPr lang="en-US" sz="2400" dirty="0"/>
              <a:t> is unique to each person and based on their individual values, goals, and priorities.</a:t>
            </a:r>
          </a:p>
          <a:p>
            <a:pPr marL="342900" lvl="0" indent="-342900" fontAlgn="t">
              <a:lnSpc>
                <a:spcPct val="100000"/>
              </a:lnSpc>
              <a:buFont typeface="Arial" panose="020B0604020202020204" pitchFamily="34" charset="0"/>
              <a:buChar char="•"/>
            </a:pPr>
            <a:r>
              <a:rPr lang="en-US" sz="2400" dirty="0"/>
              <a:t>Focuses on creating a life that feels meaningful, purposeful, and fulfilling.</a:t>
            </a:r>
          </a:p>
          <a:p>
            <a:pPr marL="342900" lvl="0" indent="-342900" fontAlgn="t">
              <a:lnSpc>
                <a:spcPct val="100000"/>
              </a:lnSpc>
              <a:buFont typeface="Arial" panose="020B0604020202020204" pitchFamily="34" charset="0"/>
              <a:buChar char="•"/>
            </a:pPr>
            <a:r>
              <a:rPr lang="en-US" sz="2400" dirty="0"/>
              <a:t>Encourages identifying what brings joy, connection, and a sense of accomplishment.</a:t>
            </a:r>
          </a:p>
          <a:p>
            <a:pPr marL="342900" lvl="0" indent="-342900" fontAlgn="t">
              <a:lnSpc>
                <a:spcPct val="100000"/>
              </a:lnSpc>
              <a:buFont typeface="Arial" panose="020B0604020202020204" pitchFamily="34" charset="0"/>
              <a:buChar char="•"/>
            </a:pPr>
            <a:r>
              <a:rPr lang="en-US" sz="2400" dirty="0"/>
              <a:t>Involves building and maintaining healthy relationships.</a:t>
            </a:r>
          </a:p>
          <a:p>
            <a:pPr marL="342900" lvl="0" indent="-342900" fontAlgn="t">
              <a:lnSpc>
                <a:spcPct val="100000"/>
              </a:lnSpc>
              <a:buFont typeface="Arial" panose="020B0604020202020204" pitchFamily="34" charset="0"/>
              <a:buChar char="•"/>
            </a:pPr>
            <a:r>
              <a:rPr lang="en-US" sz="2400" dirty="0"/>
              <a:t>Supports engagement in activities that align with personal values.</a:t>
            </a:r>
          </a:p>
          <a:p>
            <a:pPr marL="342900" lvl="0" indent="-342900" fontAlgn="t">
              <a:lnSpc>
                <a:spcPct val="100000"/>
              </a:lnSpc>
              <a:buFont typeface="Arial" panose="020B0604020202020204" pitchFamily="34" charset="0"/>
              <a:buChar char="•"/>
            </a:pPr>
            <a:r>
              <a:rPr lang="en-US" sz="2400" dirty="0"/>
              <a:t>Emphasizes balancing acceptance of the present with movement toward desired change.</a:t>
            </a:r>
          </a:p>
          <a:p>
            <a:pPr marL="342900" lvl="0" indent="-342900" fontAlgn="t">
              <a:lnSpc>
                <a:spcPct val="100000"/>
              </a:lnSpc>
              <a:buFont typeface="Arial" panose="020B0604020202020204" pitchFamily="34" charset="0"/>
              <a:buChar char="•"/>
            </a:pPr>
            <a:r>
              <a:rPr lang="en-US" sz="2400" dirty="0"/>
              <a:t>Encourages reducing behaviors that interfere with long-term goals and well-being.</a:t>
            </a:r>
          </a:p>
          <a:p>
            <a:pPr marL="342900" lvl="0" indent="-342900" fontAlgn="t">
              <a:lnSpc>
                <a:spcPct val="100000"/>
              </a:lnSpc>
              <a:buFont typeface="Arial" panose="020B0604020202020204" pitchFamily="34" charset="0"/>
              <a:buChar char="•"/>
            </a:pPr>
            <a:r>
              <a:rPr lang="en-US" sz="2400" dirty="0"/>
              <a:t>Promotes resilience, self-respect, and emotional wellness.</a:t>
            </a:r>
          </a:p>
          <a:p>
            <a:pPr marL="285750" indent="-285750">
              <a:buFont typeface="Arial" panose="020B0604020202020204" pitchFamily="34" charset="0"/>
              <a:buChar char="•"/>
            </a:pPr>
            <a:endParaRPr lang="en-US" dirty="0"/>
          </a:p>
        </p:txBody>
      </p:sp>
    </p:spTree>
    <p:extLst>
      <p:ext uri="{BB962C8B-B14F-4D97-AF65-F5344CB8AC3E}">
        <p14:creationId xmlns:p14="http://schemas.microsoft.com/office/powerpoint/2010/main" val="1096717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E843CE96-4C5F-B5C1-5BDA-1FB6FB971BEC}"/>
              </a:ext>
            </a:extLst>
          </p:cNvPr>
          <p:cNvSpPr txBox="1"/>
          <p:nvPr/>
        </p:nvSpPr>
        <p:spPr>
          <a:xfrm>
            <a:off x="914400" y="914400"/>
            <a:ext cx="10360152" cy="2843784"/>
          </a:xfrm>
          <a:prstGeom prst="rect">
            <a:avLst/>
          </a:prstGeom>
        </p:spPr>
        <p:txBody>
          <a:bodyPr vert="horz" lIns="91440" tIns="45720" rIns="91440" bIns="45720" rtlCol="0" anchor="b" anchorCtr="0">
            <a:normAutofit/>
          </a:bodyPr>
          <a:lstStyle/>
          <a:p>
            <a:pPr algn="ctr" fontAlgn="t">
              <a:lnSpc>
                <a:spcPct val="90000"/>
              </a:lnSpc>
              <a:spcBef>
                <a:spcPct val="0"/>
              </a:spcBef>
              <a:spcAft>
                <a:spcPts val="600"/>
              </a:spcAft>
            </a:pPr>
            <a:r>
              <a:rPr lang="en-US" sz="4800" b="1" kern="1200" cap="none" baseline="0">
                <a:latin typeface="+mj-lt"/>
                <a:ea typeface="+mj-ea"/>
                <a:cs typeface="+mj-cs"/>
              </a:rPr>
              <a:t>Key Question:</a:t>
            </a:r>
          </a:p>
          <a:p>
            <a:pPr algn="ctr" fontAlgn="t">
              <a:lnSpc>
                <a:spcPct val="90000"/>
              </a:lnSpc>
              <a:spcBef>
                <a:spcPct val="0"/>
              </a:spcBef>
              <a:spcAft>
                <a:spcPts val="600"/>
              </a:spcAft>
            </a:pPr>
            <a:r>
              <a:rPr lang="en-US" sz="4800" b="1" kern="1200" cap="none" baseline="0">
                <a:latin typeface="+mj-lt"/>
                <a:ea typeface="+mj-ea"/>
                <a:cs typeface="+mj-cs"/>
              </a:rPr>
              <a:t>"What makes life worth living for you?"</a:t>
            </a:r>
          </a:p>
        </p:txBody>
      </p:sp>
      <p:sp>
        <p:nvSpPr>
          <p:cNvPr id="3" name="TextBox 2">
            <a:extLst>
              <a:ext uri="{FF2B5EF4-FFF2-40B4-BE49-F238E27FC236}">
                <a16:creationId xmlns:a16="http://schemas.microsoft.com/office/drawing/2014/main" id="{7499A98A-3255-23EC-9BCA-1F08526571CF}"/>
              </a:ext>
            </a:extLst>
          </p:cNvPr>
          <p:cNvSpPr txBox="1"/>
          <p:nvPr/>
        </p:nvSpPr>
        <p:spPr>
          <a:xfrm>
            <a:off x="2041114" y="3825875"/>
            <a:ext cx="8109772" cy="2644775"/>
          </a:xfrm>
          <a:prstGeom prst="rect">
            <a:avLst/>
          </a:prstGeom>
        </p:spPr>
        <p:txBody>
          <a:bodyPr vert="horz" lIns="91440" tIns="45720" rIns="91440" bIns="45720" rtlCol="0">
            <a:normAutofit/>
          </a:bodyPr>
          <a:lstStyle/>
          <a:p>
            <a:pPr algn="ctr" fontAlgn="t">
              <a:lnSpc>
                <a:spcPct val="90000"/>
              </a:lnSpc>
              <a:spcAft>
                <a:spcPts val="600"/>
              </a:spcAft>
            </a:pPr>
            <a:r>
              <a:rPr lang="en-US" sz="1700" b="1" kern="1200" cap="all" baseline="0">
                <a:latin typeface="+mn-lt"/>
                <a:ea typeface="+mn-ea"/>
                <a:cs typeface="+mn-cs"/>
              </a:rPr>
              <a:t>Examples of a Life Worth Living</a:t>
            </a:r>
          </a:p>
          <a:p>
            <a:pPr algn="ctr" fontAlgn="t">
              <a:lnSpc>
                <a:spcPct val="90000"/>
              </a:lnSpc>
              <a:spcAft>
                <a:spcPts val="600"/>
              </a:spcAft>
            </a:pPr>
            <a:r>
              <a:rPr lang="en-US" sz="1700" kern="1200" cap="all" baseline="0">
                <a:latin typeface="+mn-lt"/>
                <a:ea typeface="+mn-ea"/>
                <a:cs typeface="+mn-cs"/>
              </a:rPr>
              <a:t>Meaningful relationships</a:t>
            </a:r>
          </a:p>
          <a:p>
            <a:pPr algn="ctr" fontAlgn="t">
              <a:lnSpc>
                <a:spcPct val="90000"/>
              </a:lnSpc>
              <a:spcAft>
                <a:spcPts val="600"/>
              </a:spcAft>
            </a:pPr>
            <a:r>
              <a:rPr lang="en-US" sz="1700" kern="1200" cap="all" baseline="0">
                <a:latin typeface="+mn-lt"/>
                <a:ea typeface="+mn-ea"/>
                <a:cs typeface="+mn-cs"/>
              </a:rPr>
              <a:t>Physical and emotional health</a:t>
            </a:r>
          </a:p>
          <a:p>
            <a:pPr algn="ctr" fontAlgn="t">
              <a:lnSpc>
                <a:spcPct val="90000"/>
              </a:lnSpc>
              <a:spcAft>
                <a:spcPts val="600"/>
              </a:spcAft>
            </a:pPr>
            <a:r>
              <a:rPr lang="en-US" sz="1700" kern="1200" cap="all" baseline="0">
                <a:latin typeface="+mn-lt"/>
                <a:ea typeface="+mn-ea"/>
                <a:cs typeface="+mn-cs"/>
              </a:rPr>
              <a:t>Purposeful work or volunteering</a:t>
            </a:r>
          </a:p>
          <a:p>
            <a:pPr algn="ctr" fontAlgn="t">
              <a:lnSpc>
                <a:spcPct val="90000"/>
              </a:lnSpc>
              <a:spcAft>
                <a:spcPts val="600"/>
              </a:spcAft>
            </a:pPr>
            <a:r>
              <a:rPr lang="en-US" sz="1700" kern="1200" cap="all" baseline="0">
                <a:latin typeface="+mn-lt"/>
                <a:ea typeface="+mn-ea"/>
                <a:cs typeface="+mn-cs"/>
              </a:rPr>
              <a:t>Personal growth and learning</a:t>
            </a:r>
          </a:p>
          <a:p>
            <a:pPr algn="ctr" fontAlgn="t">
              <a:lnSpc>
                <a:spcPct val="90000"/>
              </a:lnSpc>
              <a:spcAft>
                <a:spcPts val="600"/>
              </a:spcAft>
            </a:pPr>
            <a:r>
              <a:rPr lang="en-US" sz="1700" kern="1200" cap="all" baseline="0">
                <a:latin typeface="+mn-lt"/>
                <a:ea typeface="+mn-ea"/>
                <a:cs typeface="+mn-cs"/>
              </a:rPr>
              <a:t>Recreation and enjoyment</a:t>
            </a:r>
          </a:p>
          <a:p>
            <a:pPr algn="ctr" fontAlgn="t">
              <a:lnSpc>
                <a:spcPct val="90000"/>
              </a:lnSpc>
              <a:spcAft>
                <a:spcPts val="600"/>
              </a:spcAft>
            </a:pPr>
            <a:r>
              <a:rPr lang="en-US" sz="1700" kern="1200" cap="all" baseline="0">
                <a:latin typeface="+mn-lt"/>
                <a:ea typeface="+mn-ea"/>
                <a:cs typeface="+mn-cs"/>
              </a:rPr>
              <a:t>Independence and self-confidence</a:t>
            </a:r>
          </a:p>
          <a:p>
            <a:pPr algn="ctr" fontAlgn="t">
              <a:lnSpc>
                <a:spcPct val="90000"/>
              </a:lnSpc>
              <a:spcAft>
                <a:spcPts val="600"/>
              </a:spcAft>
            </a:pPr>
            <a:r>
              <a:rPr lang="en-US" sz="1700" kern="1200" cap="all" baseline="0">
                <a:latin typeface="+mn-lt"/>
                <a:ea typeface="+mn-ea"/>
                <a:cs typeface="+mn-cs"/>
              </a:rPr>
              <a:t>Connection to community, culture, or spirituality</a:t>
            </a:r>
          </a:p>
          <a:p>
            <a:pPr algn="ctr">
              <a:lnSpc>
                <a:spcPct val="90000"/>
              </a:lnSpc>
              <a:spcAft>
                <a:spcPts val="600"/>
              </a:spcAft>
            </a:pPr>
            <a:endParaRPr lang="en-US" sz="1700" kern="1200" cap="all" baseline="0">
              <a:latin typeface="+mn-lt"/>
              <a:ea typeface="+mn-ea"/>
              <a:cs typeface="+mn-cs"/>
            </a:endParaRPr>
          </a:p>
        </p:txBody>
      </p:sp>
    </p:spTree>
    <p:extLst>
      <p:ext uri="{BB962C8B-B14F-4D97-AF65-F5344CB8AC3E}">
        <p14:creationId xmlns:p14="http://schemas.microsoft.com/office/powerpoint/2010/main" val="12780092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1377AF6-2477-81EC-D1BC-43FD72DF18F6}"/>
              </a:ext>
            </a:extLst>
          </p:cNvPr>
          <p:cNvSpPr>
            <a:spLocks noGrp="1"/>
          </p:cNvSpPr>
          <p:nvPr>
            <p:ph type="title"/>
          </p:nvPr>
        </p:nvSpPr>
        <p:spPr>
          <a:xfrm>
            <a:off x="914400" y="914400"/>
            <a:ext cx="10360152" cy="914400"/>
          </a:xfrm>
        </p:spPr>
        <p:txBody>
          <a:bodyPr vert="horz" lIns="91440" tIns="45720" rIns="91440" bIns="45720" rtlCol="0" anchor="b">
            <a:normAutofit/>
          </a:bodyPr>
          <a:lstStyle/>
          <a:p>
            <a:r>
              <a:rPr lang="en-US" sz="3000" kern="1200">
                <a:latin typeface="+mj-lt"/>
                <a:ea typeface="+mj-ea"/>
                <a:cs typeface="+mj-cs"/>
              </a:rPr>
              <a:t>Understanding Suicidal Behavior Through a DBT Lens</a:t>
            </a:r>
          </a:p>
        </p:txBody>
      </p:sp>
      <p:sp>
        <p:nvSpPr>
          <p:cNvPr id="8" name="TextBox 7">
            <a:extLst>
              <a:ext uri="{FF2B5EF4-FFF2-40B4-BE49-F238E27FC236}">
                <a16:creationId xmlns:a16="http://schemas.microsoft.com/office/drawing/2014/main" id="{AEA82462-8BB0-2043-7257-7D091B6B99B3}"/>
              </a:ext>
            </a:extLst>
          </p:cNvPr>
          <p:cNvSpPr txBox="1"/>
          <p:nvPr/>
        </p:nvSpPr>
        <p:spPr>
          <a:xfrm>
            <a:off x="914399" y="2039112"/>
            <a:ext cx="3364992" cy="3904488"/>
          </a:xfrm>
          <a:prstGeom prst="rect">
            <a:avLst/>
          </a:prstGeom>
        </p:spPr>
        <p:txBody>
          <a:bodyPr vert="horz" lIns="91440" tIns="45720" rIns="91440" bIns="45720" rtlCol="0">
            <a:normAutofit/>
          </a:bodyPr>
          <a:lstStyle/>
          <a:p>
            <a:pPr marL="228600" indent="-228600">
              <a:lnSpc>
                <a:spcPct val="90000"/>
              </a:lnSpc>
              <a:spcBef>
                <a:spcPts val="1000"/>
              </a:spcBef>
              <a:buFont typeface="+mj-lt"/>
              <a:buAutoNum type="arabicPeriod"/>
            </a:pPr>
            <a:r>
              <a:rPr lang="en-US" sz="2000" b="1" i="1"/>
              <a:t>“People are not seeking death as much as they are seeking relief from suffering”</a:t>
            </a:r>
          </a:p>
        </p:txBody>
      </p:sp>
      <p:sp>
        <p:nvSpPr>
          <p:cNvPr id="7" name="TextBox 6">
            <a:extLst>
              <a:ext uri="{FF2B5EF4-FFF2-40B4-BE49-F238E27FC236}">
                <a16:creationId xmlns:a16="http://schemas.microsoft.com/office/drawing/2014/main" id="{6EACCE5F-91CA-09A5-A328-E9FDCBF43179}"/>
              </a:ext>
            </a:extLst>
          </p:cNvPr>
          <p:cNvSpPr txBox="1"/>
          <p:nvPr/>
        </p:nvSpPr>
        <p:spPr>
          <a:xfrm>
            <a:off x="4743451" y="2039112"/>
            <a:ext cx="6537960" cy="3904488"/>
          </a:xfrm>
          <a:prstGeom prst="rect">
            <a:avLst/>
          </a:prstGeom>
        </p:spPr>
        <p:txBody>
          <a:bodyPr vert="horz" lIns="91440" tIns="45720" rIns="91440" bIns="45720" rtlCol="0">
            <a:normAutofit/>
          </a:bodyPr>
          <a:lstStyle/>
          <a:p>
            <a:pPr fontAlgn="t">
              <a:lnSpc>
                <a:spcPct val="90000"/>
              </a:lnSpc>
              <a:spcBef>
                <a:spcPts val="1000"/>
              </a:spcBef>
            </a:pPr>
            <a:r>
              <a:rPr lang="en-US" sz="2000" b="1"/>
              <a:t>Understanding Suicidal Behavior Through a DBT Lens</a:t>
            </a:r>
          </a:p>
          <a:p>
            <a:pPr lvl="0" fontAlgn="t">
              <a:lnSpc>
                <a:spcPct val="90000"/>
              </a:lnSpc>
              <a:spcBef>
                <a:spcPts val="1000"/>
              </a:spcBef>
            </a:pPr>
            <a:r>
              <a:rPr lang="en-US" sz="2000"/>
              <a:t>Suicidal behavior is often viewed as an attempt to escape intense emotional pain and suffering.</a:t>
            </a:r>
          </a:p>
          <a:p>
            <a:pPr lvl="0" fontAlgn="t">
              <a:lnSpc>
                <a:spcPct val="90000"/>
              </a:lnSpc>
              <a:spcBef>
                <a:spcPts val="1000"/>
              </a:spcBef>
            </a:pPr>
            <a:r>
              <a:rPr lang="en-US" sz="2000"/>
              <a:t>The focus is on understanding the function of the behavior rather than assigning blame.</a:t>
            </a:r>
          </a:p>
          <a:p>
            <a:pPr lvl="0" fontAlgn="t">
              <a:lnSpc>
                <a:spcPct val="90000"/>
              </a:lnSpc>
              <a:spcBef>
                <a:spcPts val="1000"/>
              </a:spcBef>
            </a:pPr>
            <a:r>
              <a:rPr lang="en-US" sz="2000"/>
              <a:t>Suicidal thoughts and behaviors can be addressed through learning and practicing new coping skills.</a:t>
            </a:r>
          </a:p>
          <a:p>
            <a:pPr lvl="0" fontAlgn="t">
              <a:lnSpc>
                <a:spcPct val="90000"/>
              </a:lnSpc>
              <a:spcBef>
                <a:spcPts val="1000"/>
              </a:spcBef>
            </a:pPr>
            <a:r>
              <a:rPr lang="en-US" sz="2000"/>
              <a:t>Building a "Life Worth Living" is a central goal of DBT.</a:t>
            </a:r>
          </a:p>
          <a:p>
            <a:pPr lvl="0" fontAlgn="t">
              <a:lnSpc>
                <a:spcPct val="90000"/>
              </a:lnSpc>
              <a:spcBef>
                <a:spcPts val="1000"/>
              </a:spcBef>
            </a:pPr>
            <a:r>
              <a:rPr lang="en-US" sz="2000"/>
              <a:t>Recovery is possible through a balance of acceptance, skill development, and meaningful change.</a:t>
            </a:r>
          </a:p>
        </p:txBody>
      </p:sp>
      <p:sp>
        <p:nvSpPr>
          <p:cNvPr id="13" name="Slide Number Placeholder 4">
            <a:extLst>
              <a:ext uri="{FF2B5EF4-FFF2-40B4-BE49-F238E27FC236}">
                <a16:creationId xmlns:a16="http://schemas.microsoft.com/office/drawing/2014/main" id="{461EB43B-86C9-8318-485D-8D4C862B2A38}"/>
              </a:ext>
            </a:extLst>
          </p:cNvPr>
          <p:cNvSpPr>
            <a:spLocks noGrp="1"/>
          </p:cNvSpPr>
          <p:nvPr>
            <p:ph type="sldNum" sz="quarter" idx="4"/>
          </p:nvPr>
        </p:nvSpPr>
        <p:spPr>
          <a:xfrm>
            <a:off x="11353800" y="5879804"/>
            <a:ext cx="661416" cy="895899"/>
          </a:xfrm>
        </p:spPr>
        <p:txBody>
          <a:bodyPr/>
          <a:lstStyle/>
          <a:p>
            <a:pPr>
              <a:spcAft>
                <a:spcPts val="600"/>
              </a:spcAft>
            </a:pPr>
            <a:fld id="{58FB4751-880F-D840-AAA9-3A15815CC996}" type="slidenum">
              <a:rPr lang="en-US" smtClean="0"/>
              <a:pPr>
                <a:spcAft>
                  <a:spcPts val="600"/>
                </a:spcAft>
              </a:pPr>
              <a:t>9</a:t>
            </a:fld>
            <a:endParaRPr lang="en-US"/>
          </a:p>
        </p:txBody>
      </p:sp>
    </p:spTree>
    <p:extLst>
      <p:ext uri="{BB962C8B-B14F-4D97-AF65-F5344CB8AC3E}">
        <p14:creationId xmlns:p14="http://schemas.microsoft.com/office/powerpoint/2010/main" val="5200005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1906D-6E91-F4D8-E7C0-7D73A0F9046F}"/>
              </a:ext>
            </a:extLst>
          </p:cNvPr>
          <p:cNvSpPr>
            <a:spLocks noGrp="1"/>
          </p:cNvSpPr>
          <p:nvPr>
            <p:ph type="title"/>
          </p:nvPr>
        </p:nvSpPr>
        <p:spPr>
          <a:xfrm>
            <a:off x="914400" y="914400"/>
            <a:ext cx="10360152" cy="914400"/>
          </a:xfrm>
        </p:spPr>
        <p:txBody>
          <a:bodyPr anchor="b">
            <a:normAutofit/>
          </a:bodyPr>
          <a:lstStyle/>
          <a:p>
            <a:r>
              <a:rPr lang="en-US"/>
              <a:t>Core DBT Skill Modules </a:t>
            </a:r>
          </a:p>
        </p:txBody>
      </p:sp>
      <p:pic>
        <p:nvPicPr>
          <p:cNvPr id="6" name="Picture 5">
            <a:extLst>
              <a:ext uri="{FF2B5EF4-FFF2-40B4-BE49-F238E27FC236}">
                <a16:creationId xmlns:a16="http://schemas.microsoft.com/office/drawing/2014/main" id="{B513D4ED-7922-9493-B24B-72D0F3FB7400}"/>
              </a:ext>
            </a:extLst>
          </p:cNvPr>
          <p:cNvPicPr>
            <a:picLocks noChangeAspect="1"/>
          </p:cNvPicPr>
          <p:nvPr/>
        </p:nvPicPr>
        <p:blipFill>
          <a:blip r:embed="rId2">
            <a:extLst>
              <a:ext uri="{BEBA8EAE-BF5A-486C-A8C5-ECC9F3942E4B}">
                <a14:imgProps xmlns:a14="http://schemas.microsoft.com/office/drawing/2010/main">
                  <a14:imgLayer r:embed="rId3">
                    <a14:imgEffect>
                      <a14:colorTemperature colorTemp="5300"/>
                    </a14:imgEffect>
                  </a14:imgLayer>
                </a14:imgProps>
              </a:ext>
            </a:extLst>
          </a:blip>
          <a:srcRect b="22095"/>
          <a:stretch>
            <a:fillRect/>
          </a:stretch>
        </p:blipFill>
        <p:spPr>
          <a:xfrm>
            <a:off x="914399" y="2039111"/>
            <a:ext cx="6729984" cy="3840480"/>
          </a:xfrm>
          <a:prstGeom prst="rect">
            <a:avLst/>
          </a:prstGeom>
          <a:noFill/>
        </p:spPr>
      </p:pic>
      <p:sp>
        <p:nvSpPr>
          <p:cNvPr id="3" name="Content Placeholder 2">
            <a:extLst>
              <a:ext uri="{FF2B5EF4-FFF2-40B4-BE49-F238E27FC236}">
                <a16:creationId xmlns:a16="http://schemas.microsoft.com/office/drawing/2014/main" id="{5A03A3AB-C643-C919-6F32-4912F5C07848}"/>
              </a:ext>
            </a:extLst>
          </p:cNvPr>
          <p:cNvSpPr>
            <a:spLocks noGrp="1"/>
          </p:cNvSpPr>
          <p:nvPr>
            <p:ph sz="quarter" idx="12"/>
          </p:nvPr>
        </p:nvSpPr>
        <p:spPr>
          <a:xfrm>
            <a:off x="8113472" y="2039111"/>
            <a:ext cx="3163824" cy="3840480"/>
          </a:xfrm>
        </p:spPr>
        <p:txBody>
          <a:bodyPr>
            <a:normAutofit/>
          </a:bodyPr>
          <a:lstStyle/>
          <a:p>
            <a:r>
              <a:rPr lang="en-US"/>
              <a:t>Mindfulness</a:t>
            </a:r>
          </a:p>
          <a:p>
            <a:r>
              <a:rPr lang="en-US"/>
              <a:t>Distress Tolerance</a:t>
            </a:r>
          </a:p>
          <a:p>
            <a:r>
              <a:rPr lang="en-US"/>
              <a:t>Emotional Regulation </a:t>
            </a:r>
          </a:p>
          <a:p>
            <a:r>
              <a:rPr lang="en-US"/>
              <a:t>Interpersonal Effectiveness </a:t>
            </a:r>
          </a:p>
        </p:txBody>
      </p:sp>
      <p:sp>
        <p:nvSpPr>
          <p:cNvPr id="11" name="Slide Number Placeholder 4">
            <a:extLst>
              <a:ext uri="{FF2B5EF4-FFF2-40B4-BE49-F238E27FC236}">
                <a16:creationId xmlns:a16="http://schemas.microsoft.com/office/drawing/2014/main" id="{644AA96C-66FF-1D44-4A63-7E840E0F9BDB}"/>
              </a:ext>
            </a:extLst>
          </p:cNvPr>
          <p:cNvSpPr>
            <a:spLocks noGrp="1"/>
          </p:cNvSpPr>
          <p:nvPr>
            <p:ph type="sldNum" sz="quarter" idx="4"/>
          </p:nvPr>
        </p:nvSpPr>
        <p:spPr>
          <a:xfrm>
            <a:off x="11353800" y="5879804"/>
            <a:ext cx="661416" cy="895899"/>
          </a:xfrm>
        </p:spPr>
        <p:txBody>
          <a:bodyPr/>
          <a:lstStyle/>
          <a:p>
            <a:pPr>
              <a:spcAft>
                <a:spcPts val="600"/>
              </a:spcAft>
            </a:pPr>
            <a:fld id="{58FB4751-880F-D840-AAA9-3A15815CC996}" type="slidenum">
              <a:rPr lang="en-US" smtClean="0"/>
              <a:pPr>
                <a:spcAft>
                  <a:spcPts val="600"/>
                </a:spcAft>
              </a:pPr>
              <a:t>10</a:t>
            </a:fld>
            <a:endParaRPr lang="en-US"/>
          </a:p>
        </p:txBody>
      </p:sp>
    </p:spTree>
    <p:extLst>
      <p:ext uri="{BB962C8B-B14F-4D97-AF65-F5344CB8AC3E}">
        <p14:creationId xmlns:p14="http://schemas.microsoft.com/office/powerpoint/2010/main" val="503225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ADE8CC-80E7-5520-61D0-6D7C1AE0E06D}"/>
              </a:ext>
            </a:extLst>
          </p:cNvPr>
          <p:cNvSpPr txBox="1"/>
          <p:nvPr/>
        </p:nvSpPr>
        <p:spPr>
          <a:xfrm>
            <a:off x="914400" y="914400"/>
            <a:ext cx="10360152" cy="914400"/>
          </a:xfrm>
          <a:prstGeom prst="rect">
            <a:avLst/>
          </a:prstGeom>
        </p:spPr>
        <p:txBody>
          <a:bodyPr vert="horz" lIns="91440" tIns="45720" rIns="91440" bIns="45720" rtlCol="0" anchor="b">
            <a:normAutofit/>
          </a:bodyPr>
          <a:lstStyle/>
          <a:p>
            <a:pPr>
              <a:lnSpc>
                <a:spcPct val="90000"/>
              </a:lnSpc>
              <a:spcBef>
                <a:spcPct val="0"/>
              </a:spcBef>
              <a:spcAft>
                <a:spcPts val="600"/>
              </a:spcAft>
            </a:pPr>
            <a:r>
              <a:rPr lang="en-US" sz="3200" kern="1200">
                <a:latin typeface="+mj-lt"/>
                <a:ea typeface="+mj-ea"/>
                <a:cs typeface="+mj-cs"/>
              </a:rPr>
              <a:t>Mindfulness: Staying Grounded in the Present </a:t>
            </a:r>
          </a:p>
        </p:txBody>
      </p:sp>
      <p:pic>
        <p:nvPicPr>
          <p:cNvPr id="5" name="Content Placeholder 4">
            <a:extLst>
              <a:ext uri="{FF2B5EF4-FFF2-40B4-BE49-F238E27FC236}">
                <a16:creationId xmlns:a16="http://schemas.microsoft.com/office/drawing/2014/main" id="{2E15F870-3FCB-689B-C6B5-846CCFADC7CA}"/>
              </a:ext>
            </a:extLst>
          </p:cNvPr>
          <p:cNvPicPr>
            <a:picLocks noGrp="1" noChangeAspect="1"/>
          </p:cNvPicPr>
          <p:nvPr>
            <p:ph sz="quarter" idx="13"/>
          </p:nvPr>
        </p:nvPicPr>
        <p:blipFill>
          <a:blip r:embed="rId2"/>
          <a:stretch>
            <a:fillRect/>
          </a:stretch>
        </p:blipFill>
        <p:spPr>
          <a:xfrm>
            <a:off x="1424273" y="1974554"/>
            <a:ext cx="2188656" cy="3905250"/>
          </a:xfrm>
          <a:prstGeom prst="rect">
            <a:avLst/>
          </a:prstGeom>
        </p:spPr>
      </p:pic>
      <p:sp>
        <p:nvSpPr>
          <p:cNvPr id="12" name="Slide Number Placeholder 4">
            <a:extLst>
              <a:ext uri="{FF2B5EF4-FFF2-40B4-BE49-F238E27FC236}">
                <a16:creationId xmlns:a16="http://schemas.microsoft.com/office/drawing/2014/main" id="{300F8E3A-240B-E9D9-A1C5-11CC6C15B8AF}"/>
              </a:ext>
            </a:extLst>
          </p:cNvPr>
          <p:cNvSpPr>
            <a:spLocks noGrp="1"/>
          </p:cNvSpPr>
          <p:nvPr>
            <p:ph type="sldNum" sz="quarter" idx="4"/>
          </p:nvPr>
        </p:nvSpPr>
        <p:spPr>
          <a:xfrm>
            <a:off x="11353800" y="5879804"/>
            <a:ext cx="661416" cy="895899"/>
          </a:xfrm>
        </p:spPr>
        <p:txBody>
          <a:bodyPr/>
          <a:lstStyle/>
          <a:p>
            <a:pPr>
              <a:spcAft>
                <a:spcPts val="600"/>
              </a:spcAft>
            </a:pPr>
            <a:fld id="{58FB4751-880F-D840-AAA9-3A15815CC996}" type="slidenum">
              <a:rPr lang="en-US" smtClean="0"/>
              <a:pPr>
                <a:spcAft>
                  <a:spcPts val="600"/>
                </a:spcAft>
              </a:pPr>
              <a:t>11</a:t>
            </a:fld>
            <a:endParaRPr lang="en-US"/>
          </a:p>
        </p:txBody>
      </p:sp>
      <p:graphicFrame>
        <p:nvGraphicFramePr>
          <p:cNvPr id="6" name="TextBox 3">
            <a:extLst>
              <a:ext uri="{FF2B5EF4-FFF2-40B4-BE49-F238E27FC236}">
                <a16:creationId xmlns:a16="http://schemas.microsoft.com/office/drawing/2014/main" id="{15A83B13-BF10-2C18-97FC-06AA81857EDC}"/>
              </a:ext>
            </a:extLst>
          </p:cNvPr>
          <p:cNvGraphicFramePr/>
          <p:nvPr>
            <p:extLst>
              <p:ext uri="{D42A27DB-BD31-4B8C-83A1-F6EECF244321}">
                <p14:modId xmlns:p14="http://schemas.microsoft.com/office/powerpoint/2010/main" val="616507593"/>
              </p:ext>
            </p:extLst>
          </p:nvPr>
        </p:nvGraphicFramePr>
        <p:xfrm>
          <a:off x="4743451" y="2039112"/>
          <a:ext cx="6537960" cy="39044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381980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A49C0DA-C8AE-5ECC-149A-D60ECFF8C1EB}"/>
              </a:ext>
            </a:extLst>
          </p:cNvPr>
          <p:cNvSpPr>
            <a:spLocks noGrp="1"/>
          </p:cNvSpPr>
          <p:nvPr>
            <p:ph type="title"/>
          </p:nvPr>
        </p:nvSpPr>
        <p:spPr>
          <a:xfrm>
            <a:off x="914400" y="914400"/>
            <a:ext cx="10360152" cy="914400"/>
          </a:xfrm>
        </p:spPr>
        <p:txBody>
          <a:bodyPr vert="horz" lIns="91440" tIns="45720" rIns="91440" bIns="45720" rtlCol="0" anchor="b" anchorCtr="0">
            <a:normAutofit/>
          </a:bodyPr>
          <a:lstStyle/>
          <a:p>
            <a:r>
              <a:rPr lang="en-US" u="sng" kern="1200">
                <a:latin typeface="+mj-lt"/>
                <a:ea typeface="+mj-ea"/>
                <a:cs typeface="+mj-cs"/>
              </a:rPr>
              <a:t>WHAT and HOW skills</a:t>
            </a:r>
          </a:p>
        </p:txBody>
      </p:sp>
      <p:sp>
        <p:nvSpPr>
          <p:cNvPr id="3" name="TextBox 2">
            <a:extLst>
              <a:ext uri="{FF2B5EF4-FFF2-40B4-BE49-F238E27FC236}">
                <a16:creationId xmlns:a16="http://schemas.microsoft.com/office/drawing/2014/main" id="{67BAF3D8-7DE1-143F-8E57-77D96FB6B4B2}"/>
              </a:ext>
            </a:extLst>
          </p:cNvPr>
          <p:cNvSpPr txBox="1"/>
          <p:nvPr/>
        </p:nvSpPr>
        <p:spPr>
          <a:xfrm>
            <a:off x="914400" y="2039112"/>
            <a:ext cx="4576953" cy="3877055"/>
          </a:xfrm>
          <a:prstGeom prst="rect">
            <a:avLst/>
          </a:prstGeom>
        </p:spPr>
        <p:txBody>
          <a:bodyPr vert="horz" lIns="91440" tIns="45720" rIns="91440" bIns="45720" rtlCol="0">
            <a:normAutofit/>
          </a:bodyPr>
          <a:lstStyle/>
          <a:p>
            <a:pPr fontAlgn="t">
              <a:lnSpc>
                <a:spcPct val="90000"/>
              </a:lnSpc>
              <a:spcBef>
                <a:spcPts val="1000"/>
              </a:spcBef>
            </a:pPr>
            <a:endParaRPr lang="en-US" sz="2000" dirty="0"/>
          </a:p>
        </p:txBody>
      </p:sp>
      <p:sp>
        <p:nvSpPr>
          <p:cNvPr id="22" name="TextBox 21">
            <a:extLst>
              <a:ext uri="{FF2B5EF4-FFF2-40B4-BE49-F238E27FC236}">
                <a16:creationId xmlns:a16="http://schemas.microsoft.com/office/drawing/2014/main" id="{BBA90EFB-6E6C-9522-9B42-AA3D338BBEA6}"/>
              </a:ext>
            </a:extLst>
          </p:cNvPr>
          <p:cNvSpPr txBox="1"/>
          <p:nvPr/>
        </p:nvSpPr>
        <p:spPr>
          <a:xfrm>
            <a:off x="914400" y="2249424"/>
            <a:ext cx="4576953" cy="3877055"/>
          </a:xfrm>
          <a:prstGeom prst="rect">
            <a:avLst/>
          </a:prstGeom>
        </p:spPr>
        <p:txBody>
          <a:bodyPr vert="horz" lIns="91440" tIns="45720" rIns="91440" bIns="45720" rtlCol="0">
            <a:normAutofit/>
          </a:bodyPr>
          <a:lstStyle/>
          <a:p>
            <a:pPr fontAlgn="t">
              <a:lnSpc>
                <a:spcPct val="90000"/>
              </a:lnSpc>
              <a:spcBef>
                <a:spcPts val="1000"/>
              </a:spcBef>
            </a:pPr>
            <a:r>
              <a:rPr lang="en-US" sz="2000" b="1" dirty="0"/>
              <a:t>What Skills</a:t>
            </a:r>
            <a:endParaRPr lang="en-US" sz="2000" dirty="0"/>
          </a:p>
          <a:p>
            <a:pPr lvl="0" fontAlgn="t">
              <a:lnSpc>
                <a:spcPct val="90000"/>
              </a:lnSpc>
              <a:spcBef>
                <a:spcPts val="1000"/>
              </a:spcBef>
            </a:pPr>
            <a:r>
              <a:rPr lang="en-US" sz="2000" b="1" dirty="0"/>
              <a:t>Observe:</a:t>
            </a:r>
            <a:r>
              <a:rPr lang="en-US" sz="2000" dirty="0"/>
              <a:t> Notice what is happening.</a:t>
            </a:r>
          </a:p>
          <a:p>
            <a:pPr lvl="0" fontAlgn="t">
              <a:lnSpc>
                <a:spcPct val="90000"/>
              </a:lnSpc>
              <a:spcBef>
                <a:spcPts val="1000"/>
              </a:spcBef>
            </a:pPr>
            <a:r>
              <a:rPr lang="en-US" sz="2000" b="1" dirty="0"/>
              <a:t>Describe:</a:t>
            </a:r>
            <a:r>
              <a:rPr lang="en-US" sz="2000" dirty="0"/>
              <a:t> Put words to the experience.</a:t>
            </a:r>
          </a:p>
          <a:p>
            <a:pPr lvl="0" fontAlgn="t">
              <a:lnSpc>
                <a:spcPct val="90000"/>
              </a:lnSpc>
              <a:spcBef>
                <a:spcPts val="1000"/>
              </a:spcBef>
            </a:pPr>
            <a:r>
              <a:rPr lang="en-US" sz="2000" b="1" dirty="0"/>
              <a:t>Participate:</a:t>
            </a:r>
            <a:r>
              <a:rPr lang="en-US" sz="2000" dirty="0"/>
              <a:t> Fully engage in the moment.</a:t>
            </a:r>
          </a:p>
          <a:p>
            <a:pPr>
              <a:lnSpc>
                <a:spcPct val="90000"/>
              </a:lnSpc>
              <a:spcBef>
                <a:spcPts val="1000"/>
              </a:spcBef>
            </a:pPr>
            <a:endParaRPr lang="en-US" sz="2000" dirty="0"/>
          </a:p>
        </p:txBody>
      </p:sp>
      <p:sp>
        <p:nvSpPr>
          <p:cNvPr id="18" name="Slide Number Placeholder 4">
            <a:extLst>
              <a:ext uri="{FF2B5EF4-FFF2-40B4-BE49-F238E27FC236}">
                <a16:creationId xmlns:a16="http://schemas.microsoft.com/office/drawing/2014/main" id="{A3EC2A88-F754-8A65-057F-7203D1B59ED3}"/>
              </a:ext>
            </a:extLst>
          </p:cNvPr>
          <p:cNvSpPr>
            <a:spLocks noGrp="1"/>
          </p:cNvSpPr>
          <p:nvPr>
            <p:ph type="sldNum" sz="quarter" idx="4"/>
          </p:nvPr>
        </p:nvSpPr>
        <p:spPr>
          <a:xfrm>
            <a:off x="11353800" y="5879804"/>
            <a:ext cx="661416" cy="895899"/>
          </a:xfrm>
        </p:spPr>
        <p:txBody>
          <a:bodyPr vert="horz" lIns="91440" tIns="45720" rIns="91440" bIns="45720" rtlCol="0" anchor="ctr">
            <a:normAutofit/>
          </a:bodyPr>
          <a:lstStyle/>
          <a:p>
            <a:pPr>
              <a:spcAft>
                <a:spcPts val="600"/>
              </a:spcAft>
            </a:pPr>
            <a:fld id="{58FB4751-880F-D840-AAA9-3A15815CC996}" type="slidenum">
              <a:rPr lang="en-US" smtClean="0"/>
              <a:pPr>
                <a:spcAft>
                  <a:spcPts val="600"/>
                </a:spcAft>
              </a:pPr>
              <a:t>12</a:t>
            </a:fld>
            <a:endParaRPr lang="en-US"/>
          </a:p>
        </p:txBody>
      </p:sp>
      <p:sp>
        <p:nvSpPr>
          <p:cNvPr id="5" name="TextBox 4">
            <a:extLst>
              <a:ext uri="{FF2B5EF4-FFF2-40B4-BE49-F238E27FC236}">
                <a16:creationId xmlns:a16="http://schemas.microsoft.com/office/drawing/2014/main" id="{A0A049CD-8C69-E09E-8DB6-D4A4B873360B}"/>
              </a:ext>
            </a:extLst>
          </p:cNvPr>
          <p:cNvSpPr txBox="1"/>
          <p:nvPr/>
        </p:nvSpPr>
        <p:spPr>
          <a:xfrm>
            <a:off x="5560291" y="2249424"/>
            <a:ext cx="4719781" cy="1869743"/>
          </a:xfrm>
          <a:prstGeom prst="rect">
            <a:avLst/>
          </a:prstGeom>
          <a:noFill/>
        </p:spPr>
        <p:txBody>
          <a:bodyPr wrap="square" rtlCol="0">
            <a:spAutoFit/>
          </a:bodyPr>
          <a:lstStyle/>
          <a:p>
            <a:pPr fontAlgn="t">
              <a:lnSpc>
                <a:spcPct val="90000"/>
              </a:lnSpc>
              <a:spcBef>
                <a:spcPts val="1000"/>
              </a:spcBef>
            </a:pPr>
            <a:r>
              <a:rPr lang="en-US" sz="2000" b="1" dirty="0"/>
              <a:t>How Skills</a:t>
            </a:r>
            <a:endParaRPr lang="en-US" sz="2000" dirty="0"/>
          </a:p>
          <a:p>
            <a:pPr lvl="0" fontAlgn="t">
              <a:lnSpc>
                <a:spcPct val="90000"/>
              </a:lnSpc>
              <a:spcBef>
                <a:spcPts val="1000"/>
              </a:spcBef>
            </a:pPr>
            <a:r>
              <a:rPr lang="en-US" sz="2000" b="1" dirty="0"/>
              <a:t>Nonjudgmentally:</a:t>
            </a:r>
            <a:r>
              <a:rPr lang="en-US" sz="2000" dirty="0"/>
              <a:t> Let go of labels and criticism.</a:t>
            </a:r>
          </a:p>
          <a:p>
            <a:pPr lvl="0" fontAlgn="t">
              <a:lnSpc>
                <a:spcPct val="90000"/>
              </a:lnSpc>
              <a:spcBef>
                <a:spcPts val="1000"/>
              </a:spcBef>
            </a:pPr>
            <a:r>
              <a:rPr lang="en-US" sz="2000" b="1" dirty="0"/>
              <a:t>One-Mindfully:</a:t>
            </a:r>
            <a:r>
              <a:rPr lang="en-US" sz="2000" dirty="0"/>
              <a:t> Focus on one thing at a time.</a:t>
            </a:r>
          </a:p>
          <a:p>
            <a:pPr lvl="0" fontAlgn="t">
              <a:lnSpc>
                <a:spcPct val="90000"/>
              </a:lnSpc>
              <a:spcBef>
                <a:spcPts val="1000"/>
              </a:spcBef>
            </a:pPr>
            <a:r>
              <a:rPr lang="en-US" sz="2000" b="1" dirty="0"/>
              <a:t>Effectively:</a:t>
            </a:r>
            <a:r>
              <a:rPr lang="en-US" sz="2000" dirty="0"/>
              <a:t> Do what works.</a:t>
            </a:r>
          </a:p>
        </p:txBody>
      </p:sp>
    </p:spTree>
    <p:extLst>
      <p:ext uri="{BB962C8B-B14F-4D97-AF65-F5344CB8AC3E}">
        <p14:creationId xmlns:p14="http://schemas.microsoft.com/office/powerpoint/2010/main" val="37483489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95044F7-BD97-2FDE-4E33-A565BCF0EFEC}"/>
              </a:ext>
            </a:extLst>
          </p:cNvPr>
          <p:cNvSpPr>
            <a:spLocks noGrp="1"/>
          </p:cNvSpPr>
          <p:nvPr>
            <p:ph type="title"/>
          </p:nvPr>
        </p:nvSpPr>
        <p:spPr>
          <a:xfrm>
            <a:off x="946165" y="1646382"/>
            <a:ext cx="5526594" cy="914400"/>
          </a:xfrm>
        </p:spPr>
        <p:txBody>
          <a:bodyPr/>
          <a:lstStyle/>
          <a:p>
            <a:r>
              <a:rPr lang="en-US" sz="4800" dirty="0"/>
              <a:t>Mindfulness:</a:t>
            </a:r>
            <a:br>
              <a:rPr lang="en-US" sz="4800" dirty="0"/>
            </a:br>
            <a:r>
              <a:rPr lang="en-US" sz="4800" dirty="0"/>
              <a:t>A Brief Practice  (3-5 mins)</a:t>
            </a:r>
          </a:p>
        </p:txBody>
      </p:sp>
      <p:pic>
        <p:nvPicPr>
          <p:cNvPr id="16" name="Picture Placeholder 15">
            <a:extLst>
              <a:ext uri="{FF2B5EF4-FFF2-40B4-BE49-F238E27FC236}">
                <a16:creationId xmlns:a16="http://schemas.microsoft.com/office/drawing/2014/main" id="{559BF421-18B6-80A8-CD0B-B358DED22B92}"/>
              </a:ext>
            </a:extLst>
          </p:cNvPr>
          <p:cNvPicPr>
            <a:picLocks noGrp="1" noChangeAspect="1"/>
          </p:cNvPicPr>
          <p:nvPr>
            <p:ph type="pic" sz="quarter" idx="10"/>
          </p:nvPr>
        </p:nvPicPr>
        <p:blipFill>
          <a:blip r:embed="rId3">
            <a:extLst>
              <a:ext uri="{BEBA8EAE-BF5A-486C-A8C5-ECC9F3942E4B}">
                <a14:imgProps xmlns:a14="http://schemas.microsoft.com/office/drawing/2010/main">
                  <a14:imgLayer r:embed="rId4">
                    <a14:imgEffect>
                      <a14:colorTemperature colorTemp="5900"/>
                    </a14:imgEffect>
                  </a14:imgLayer>
                </a14:imgProps>
              </a:ext>
            </a:extLst>
          </a:blip>
          <a:srcRect l="10735" r="10735"/>
          <a:stretch>
            <a:fillRect/>
          </a:stretch>
        </p:blipFill>
        <p:spPr>
          <a:xfrm>
            <a:off x="7666892" y="-20757"/>
            <a:ext cx="4545744" cy="6492515"/>
          </a:xfrm>
        </p:spPr>
      </p:pic>
      <p:sp>
        <p:nvSpPr>
          <p:cNvPr id="4" name="TextBox 3">
            <a:extLst>
              <a:ext uri="{FF2B5EF4-FFF2-40B4-BE49-F238E27FC236}">
                <a16:creationId xmlns:a16="http://schemas.microsoft.com/office/drawing/2014/main" id="{1569AA19-67B5-FDC9-1866-F4720940F234}"/>
              </a:ext>
            </a:extLst>
          </p:cNvPr>
          <p:cNvSpPr txBox="1"/>
          <p:nvPr/>
        </p:nvSpPr>
        <p:spPr>
          <a:xfrm>
            <a:off x="872226" y="2560782"/>
            <a:ext cx="6105236" cy="4031873"/>
          </a:xfrm>
          <a:prstGeom prst="rect">
            <a:avLst/>
          </a:prstGeom>
          <a:noFill/>
        </p:spPr>
        <p:txBody>
          <a:bodyPr wrap="square">
            <a:spAutoFit/>
          </a:bodyPr>
          <a:lstStyle/>
          <a:p>
            <a:pPr lvl="0" fontAlgn="t">
              <a:lnSpc>
                <a:spcPct val="100000"/>
              </a:lnSpc>
            </a:pPr>
            <a:r>
              <a:rPr lang="en-US" sz="3200" b="0" i="0" dirty="0">
                <a:effectLst/>
                <a:latin typeface="+mn-lt"/>
              </a:rPr>
              <a:t>Take a slow breath in and out.</a:t>
            </a:r>
          </a:p>
          <a:p>
            <a:pPr marL="342900" lvl="0" indent="-342900" fontAlgn="t">
              <a:lnSpc>
                <a:spcPct val="100000"/>
              </a:lnSpc>
              <a:buFont typeface="Arial" panose="020B0604020202020204" pitchFamily="34" charset="0"/>
              <a:buChar char="•"/>
            </a:pPr>
            <a:r>
              <a:rPr lang="en-US" sz="3200" b="0" i="0" dirty="0">
                <a:effectLst/>
                <a:latin typeface="+mn-lt"/>
              </a:rPr>
              <a:t>Notice </a:t>
            </a:r>
            <a:r>
              <a:rPr lang="en-US" sz="3200" b="1" i="0" dirty="0">
                <a:effectLst/>
                <a:latin typeface="+mn-lt"/>
              </a:rPr>
              <a:t>5 things you can see</a:t>
            </a:r>
            <a:r>
              <a:rPr lang="en-US" sz="3200" b="0" i="0" dirty="0">
                <a:effectLst/>
                <a:latin typeface="+mn-lt"/>
              </a:rPr>
              <a:t>.</a:t>
            </a:r>
          </a:p>
          <a:p>
            <a:pPr marL="342900" lvl="0" indent="-342900" fontAlgn="t">
              <a:lnSpc>
                <a:spcPct val="100000"/>
              </a:lnSpc>
              <a:buFont typeface="Arial" panose="020B0604020202020204" pitchFamily="34" charset="0"/>
              <a:buChar char="•"/>
            </a:pPr>
            <a:r>
              <a:rPr lang="en-US" sz="3200" b="0" i="0" dirty="0">
                <a:effectLst/>
                <a:latin typeface="+mn-lt"/>
              </a:rPr>
              <a:t>Notice </a:t>
            </a:r>
            <a:r>
              <a:rPr lang="en-US" sz="3200" b="1" i="0" dirty="0">
                <a:effectLst/>
                <a:latin typeface="+mn-lt"/>
              </a:rPr>
              <a:t>4 things you can feel</a:t>
            </a:r>
            <a:r>
              <a:rPr lang="en-US" sz="3200" b="0" i="0" dirty="0">
                <a:effectLst/>
                <a:latin typeface="+mn-lt"/>
              </a:rPr>
              <a:t>.</a:t>
            </a:r>
          </a:p>
          <a:p>
            <a:pPr marL="342900" lvl="0" indent="-342900" fontAlgn="t">
              <a:lnSpc>
                <a:spcPct val="100000"/>
              </a:lnSpc>
              <a:buFont typeface="Arial" panose="020B0604020202020204" pitchFamily="34" charset="0"/>
              <a:buChar char="•"/>
            </a:pPr>
            <a:r>
              <a:rPr lang="en-US" sz="3200" b="0" i="0" dirty="0">
                <a:effectLst/>
                <a:latin typeface="+mn-lt"/>
              </a:rPr>
              <a:t>Notice </a:t>
            </a:r>
            <a:r>
              <a:rPr lang="en-US" sz="3200" b="1" i="0" dirty="0">
                <a:effectLst/>
                <a:latin typeface="+mn-lt"/>
              </a:rPr>
              <a:t>3 things you can hear</a:t>
            </a:r>
            <a:r>
              <a:rPr lang="en-US" sz="3200" b="0" i="0" dirty="0">
                <a:effectLst/>
                <a:latin typeface="+mn-lt"/>
              </a:rPr>
              <a:t>.</a:t>
            </a:r>
          </a:p>
          <a:p>
            <a:pPr marL="342900" lvl="0" indent="-342900" fontAlgn="t">
              <a:lnSpc>
                <a:spcPct val="100000"/>
              </a:lnSpc>
              <a:buFont typeface="Arial" panose="020B0604020202020204" pitchFamily="34" charset="0"/>
              <a:buChar char="•"/>
            </a:pPr>
            <a:r>
              <a:rPr lang="en-US" sz="3200" b="0" i="0" dirty="0">
                <a:effectLst/>
                <a:latin typeface="+mn-lt"/>
              </a:rPr>
              <a:t>Notice </a:t>
            </a:r>
            <a:r>
              <a:rPr lang="en-US" sz="3200" b="1" i="0" dirty="0">
                <a:effectLst/>
                <a:latin typeface="+mn-lt"/>
              </a:rPr>
              <a:t>2 things you can smell</a:t>
            </a:r>
            <a:r>
              <a:rPr lang="en-US" sz="3200" b="0" i="0" dirty="0">
                <a:effectLst/>
                <a:latin typeface="+mn-lt"/>
              </a:rPr>
              <a:t>.</a:t>
            </a:r>
          </a:p>
          <a:p>
            <a:pPr marL="342900" lvl="0" indent="-342900" fontAlgn="t">
              <a:lnSpc>
                <a:spcPct val="100000"/>
              </a:lnSpc>
              <a:buFont typeface="Arial" panose="020B0604020202020204" pitchFamily="34" charset="0"/>
              <a:buChar char="•"/>
            </a:pPr>
            <a:r>
              <a:rPr lang="en-US" sz="3200" b="0" i="0" dirty="0">
                <a:effectLst/>
                <a:latin typeface="+mn-lt"/>
              </a:rPr>
              <a:t>Notice </a:t>
            </a:r>
            <a:r>
              <a:rPr lang="en-US" sz="3200" b="1" i="0" dirty="0">
                <a:effectLst/>
                <a:latin typeface="+mn-lt"/>
              </a:rPr>
              <a:t>1 thing you can taste</a:t>
            </a:r>
            <a:r>
              <a:rPr lang="en-US" sz="3200" b="0" i="0" dirty="0">
                <a:effectLst/>
                <a:latin typeface="+mn-lt"/>
              </a:rPr>
              <a:t>.</a:t>
            </a:r>
          </a:p>
          <a:p>
            <a:pPr marL="342900" lvl="0" indent="-342900" fontAlgn="t">
              <a:lnSpc>
                <a:spcPct val="100000"/>
              </a:lnSpc>
              <a:buFont typeface="Arial" panose="020B0604020202020204" pitchFamily="34" charset="0"/>
              <a:buChar char="•"/>
            </a:pPr>
            <a:r>
              <a:rPr lang="en-US" sz="3200" b="0" i="0" dirty="0">
                <a:effectLst/>
                <a:latin typeface="+mn-lt"/>
              </a:rPr>
              <a:t>Return your attention to your breath</a:t>
            </a:r>
            <a:r>
              <a:rPr lang="en-US" sz="1800" b="0" i="0" dirty="0">
                <a:effectLst/>
                <a:latin typeface="+mn-lt"/>
              </a:rPr>
              <a:t>.</a:t>
            </a:r>
            <a:endParaRPr lang="en-US" sz="1800" b="0" i="0" dirty="0">
              <a:effectLst/>
              <a:latin typeface="Segoe UI" panose="020B0502040204020203" pitchFamily="34" charset="0"/>
            </a:endParaRPr>
          </a:p>
        </p:txBody>
      </p:sp>
    </p:spTree>
    <p:extLst>
      <p:ext uri="{BB962C8B-B14F-4D97-AF65-F5344CB8AC3E}">
        <p14:creationId xmlns:p14="http://schemas.microsoft.com/office/powerpoint/2010/main" val="859909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9FA9F6AA-4D54-ACCF-31B0-2D6F909B8C7D}"/>
              </a:ext>
            </a:extLst>
          </p:cNvPr>
          <p:cNvSpPr>
            <a:spLocks noGrp="1"/>
          </p:cNvSpPr>
          <p:nvPr>
            <p:ph type="title"/>
          </p:nvPr>
        </p:nvSpPr>
        <p:spPr>
          <a:xfrm>
            <a:off x="914400" y="914400"/>
            <a:ext cx="10360152" cy="914400"/>
          </a:xfrm>
        </p:spPr>
        <p:txBody>
          <a:bodyPr vert="horz" lIns="91440" tIns="45720" rIns="91440" bIns="45720" rtlCol="0" anchor="b">
            <a:normAutofit/>
          </a:bodyPr>
          <a:lstStyle/>
          <a:p>
            <a:r>
              <a:rPr lang="en-US" kern="1200">
                <a:latin typeface="+mj-lt"/>
                <a:ea typeface="+mj-ea"/>
                <a:cs typeface="+mj-cs"/>
              </a:rPr>
              <a:t>Debrief </a:t>
            </a:r>
          </a:p>
        </p:txBody>
      </p:sp>
      <p:sp>
        <p:nvSpPr>
          <p:cNvPr id="9" name="TextBox 8">
            <a:extLst>
              <a:ext uri="{FF2B5EF4-FFF2-40B4-BE49-F238E27FC236}">
                <a16:creationId xmlns:a16="http://schemas.microsoft.com/office/drawing/2014/main" id="{375A700F-7F8F-386D-4A85-C0A575D7E4E2}"/>
              </a:ext>
            </a:extLst>
          </p:cNvPr>
          <p:cNvSpPr txBox="1"/>
          <p:nvPr/>
        </p:nvSpPr>
        <p:spPr>
          <a:xfrm>
            <a:off x="914399" y="2039112"/>
            <a:ext cx="3364992" cy="3904488"/>
          </a:xfrm>
          <a:prstGeom prst="rect">
            <a:avLst/>
          </a:prstGeom>
        </p:spPr>
        <p:txBody>
          <a:bodyPr vert="horz" lIns="91440" tIns="45720" rIns="91440" bIns="45720" rtlCol="0">
            <a:normAutofit/>
          </a:bodyPr>
          <a:lstStyle/>
          <a:p>
            <a:pPr marL="228600" indent="-228600" fontAlgn="t">
              <a:lnSpc>
                <a:spcPct val="90000"/>
              </a:lnSpc>
              <a:spcBef>
                <a:spcPts val="1000"/>
              </a:spcBef>
              <a:buFont typeface="+mj-lt"/>
              <a:buAutoNum type="arabicPeriod"/>
            </a:pPr>
            <a:r>
              <a:rPr lang="en-US" sz="2000" b="1" u="sng"/>
              <a:t>Observing the Experience</a:t>
            </a:r>
          </a:p>
          <a:p>
            <a:pPr marL="228600" indent="-228600" fontAlgn="t">
              <a:lnSpc>
                <a:spcPct val="90000"/>
              </a:lnSpc>
              <a:spcBef>
                <a:spcPts val="1000"/>
              </a:spcBef>
              <a:buFont typeface="+mj-lt"/>
              <a:buAutoNum type="arabicPeriod"/>
            </a:pPr>
            <a:endParaRPr lang="en-US" sz="2000"/>
          </a:p>
          <a:p>
            <a:pPr marL="228600" lvl="0" indent="-228600" fontAlgn="t">
              <a:lnSpc>
                <a:spcPct val="90000"/>
              </a:lnSpc>
              <a:spcBef>
                <a:spcPts val="1000"/>
              </a:spcBef>
              <a:buFont typeface="+mj-lt"/>
              <a:buAutoNum type="arabicPeriod"/>
            </a:pPr>
            <a:r>
              <a:rPr lang="en-US" sz="2000"/>
              <a:t>What did you notice during the exercise?</a:t>
            </a:r>
          </a:p>
          <a:p>
            <a:pPr marL="228600" lvl="0" indent="-228600" fontAlgn="t">
              <a:lnSpc>
                <a:spcPct val="90000"/>
              </a:lnSpc>
              <a:spcBef>
                <a:spcPts val="1000"/>
              </a:spcBef>
              <a:buFont typeface="+mj-lt"/>
              <a:buAutoNum type="arabicPeriod"/>
            </a:pPr>
            <a:endParaRPr lang="en-US" sz="2000"/>
          </a:p>
          <a:p>
            <a:pPr marL="228600" lvl="0" indent="-228600" fontAlgn="t">
              <a:lnSpc>
                <a:spcPct val="90000"/>
              </a:lnSpc>
              <a:spcBef>
                <a:spcPts val="1000"/>
              </a:spcBef>
              <a:buFont typeface="+mj-lt"/>
              <a:buAutoNum type="arabicPeriod"/>
            </a:pPr>
            <a:r>
              <a:rPr lang="en-US" sz="2000"/>
              <a:t>Was it easy or difficult to stay focused on the present moment?</a:t>
            </a:r>
          </a:p>
          <a:p>
            <a:pPr marL="228600" lvl="0" indent="-228600" fontAlgn="t">
              <a:lnSpc>
                <a:spcPct val="90000"/>
              </a:lnSpc>
              <a:spcBef>
                <a:spcPts val="1000"/>
              </a:spcBef>
              <a:buFont typeface="+mj-lt"/>
              <a:buAutoNum type="arabicPeriod"/>
            </a:pPr>
            <a:endParaRPr lang="en-US" sz="2000"/>
          </a:p>
          <a:p>
            <a:pPr marL="228600" lvl="0" indent="-228600" fontAlgn="t">
              <a:lnSpc>
                <a:spcPct val="90000"/>
              </a:lnSpc>
              <a:spcBef>
                <a:spcPts val="1000"/>
              </a:spcBef>
              <a:buFont typeface="+mj-lt"/>
              <a:buAutoNum type="arabicPeriod"/>
            </a:pPr>
            <a:r>
              <a:rPr lang="en-US" sz="2000"/>
              <a:t>What sensations, thoughts, or sounds stood out to you?</a:t>
            </a:r>
          </a:p>
        </p:txBody>
      </p:sp>
      <p:sp>
        <p:nvSpPr>
          <p:cNvPr id="2" name="TextBox 1">
            <a:extLst>
              <a:ext uri="{FF2B5EF4-FFF2-40B4-BE49-F238E27FC236}">
                <a16:creationId xmlns:a16="http://schemas.microsoft.com/office/drawing/2014/main" id="{DA5AE681-A263-281E-55C2-F87A82444858}"/>
              </a:ext>
            </a:extLst>
          </p:cNvPr>
          <p:cNvSpPr txBox="1"/>
          <p:nvPr/>
        </p:nvSpPr>
        <p:spPr>
          <a:xfrm>
            <a:off x="4743451" y="2039112"/>
            <a:ext cx="6537960" cy="3904488"/>
          </a:xfrm>
          <a:prstGeom prst="rect">
            <a:avLst/>
          </a:prstGeom>
        </p:spPr>
        <p:txBody>
          <a:bodyPr vert="horz" lIns="91440" tIns="45720" rIns="91440" bIns="45720" rtlCol="0">
            <a:normAutofit/>
          </a:bodyPr>
          <a:lstStyle/>
          <a:p>
            <a:pPr fontAlgn="t">
              <a:lnSpc>
                <a:spcPct val="90000"/>
              </a:lnSpc>
              <a:spcBef>
                <a:spcPts val="1000"/>
              </a:spcBef>
            </a:pPr>
            <a:r>
              <a:rPr lang="en-US" sz="2000" b="1" u="sng"/>
              <a:t>Awareness and Judgment</a:t>
            </a:r>
          </a:p>
          <a:p>
            <a:pPr fontAlgn="t">
              <a:lnSpc>
                <a:spcPct val="90000"/>
              </a:lnSpc>
              <a:spcBef>
                <a:spcPts val="1000"/>
              </a:spcBef>
            </a:pPr>
            <a:endParaRPr lang="en-US" sz="2000"/>
          </a:p>
          <a:p>
            <a:pPr lvl="0" fontAlgn="t">
              <a:lnSpc>
                <a:spcPct val="90000"/>
              </a:lnSpc>
              <a:spcBef>
                <a:spcPts val="1000"/>
              </a:spcBef>
            </a:pPr>
            <a:r>
              <a:rPr lang="en-US" sz="2000"/>
              <a:t>Did you notice your mind wandering? If so, where did it go?</a:t>
            </a:r>
          </a:p>
          <a:p>
            <a:pPr lvl="0" fontAlgn="t">
              <a:lnSpc>
                <a:spcPct val="90000"/>
              </a:lnSpc>
              <a:spcBef>
                <a:spcPts val="1000"/>
              </a:spcBef>
            </a:pPr>
            <a:endParaRPr lang="en-US" sz="2000"/>
          </a:p>
          <a:p>
            <a:pPr lvl="0" fontAlgn="t">
              <a:lnSpc>
                <a:spcPct val="90000"/>
              </a:lnSpc>
              <a:spcBef>
                <a:spcPts val="1000"/>
              </a:spcBef>
            </a:pPr>
            <a:r>
              <a:rPr lang="en-US" sz="2000"/>
              <a:t>Were there any judgments about yourself or the exercise?</a:t>
            </a:r>
          </a:p>
          <a:p>
            <a:pPr lvl="0" fontAlgn="t">
              <a:lnSpc>
                <a:spcPct val="90000"/>
              </a:lnSpc>
              <a:spcBef>
                <a:spcPts val="1000"/>
              </a:spcBef>
            </a:pPr>
            <a:endParaRPr lang="en-US" sz="2000"/>
          </a:p>
          <a:p>
            <a:pPr lvl="0" fontAlgn="t">
              <a:lnSpc>
                <a:spcPct val="90000"/>
              </a:lnSpc>
              <a:spcBef>
                <a:spcPts val="1000"/>
              </a:spcBef>
            </a:pPr>
            <a:r>
              <a:rPr lang="en-US" sz="2000"/>
              <a:t>What was it like to gently bring your attention back?</a:t>
            </a:r>
          </a:p>
        </p:txBody>
      </p:sp>
      <p:sp>
        <p:nvSpPr>
          <p:cNvPr id="14" name="Slide Number Placeholder 4">
            <a:extLst>
              <a:ext uri="{FF2B5EF4-FFF2-40B4-BE49-F238E27FC236}">
                <a16:creationId xmlns:a16="http://schemas.microsoft.com/office/drawing/2014/main" id="{600671FB-892D-D327-5034-3DA8E7F8CEE1}"/>
              </a:ext>
            </a:extLst>
          </p:cNvPr>
          <p:cNvSpPr>
            <a:spLocks noGrp="1"/>
          </p:cNvSpPr>
          <p:nvPr>
            <p:ph type="sldNum" sz="quarter" idx="4"/>
          </p:nvPr>
        </p:nvSpPr>
        <p:spPr>
          <a:xfrm>
            <a:off x="11353800" y="5879804"/>
            <a:ext cx="661416" cy="895899"/>
          </a:xfrm>
        </p:spPr>
        <p:txBody>
          <a:bodyPr/>
          <a:lstStyle/>
          <a:p>
            <a:pPr>
              <a:spcAft>
                <a:spcPts val="600"/>
              </a:spcAft>
            </a:pPr>
            <a:fld id="{58FB4751-880F-D840-AAA9-3A15815CC996}" type="slidenum">
              <a:rPr lang="en-US" smtClean="0"/>
              <a:pPr>
                <a:spcAft>
                  <a:spcPts val="600"/>
                </a:spcAft>
              </a:pPr>
              <a:t>14</a:t>
            </a:fld>
            <a:endParaRPr lang="en-US"/>
          </a:p>
        </p:txBody>
      </p:sp>
    </p:spTree>
    <p:extLst>
      <p:ext uri="{BB962C8B-B14F-4D97-AF65-F5344CB8AC3E}">
        <p14:creationId xmlns:p14="http://schemas.microsoft.com/office/powerpoint/2010/main" val="24783817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F93DFD-E4DB-DBB2-D88B-441BCD4021D3}"/>
              </a:ext>
            </a:extLst>
          </p:cNvPr>
          <p:cNvSpPr>
            <a:spLocks noGrp="1"/>
          </p:cNvSpPr>
          <p:nvPr>
            <p:ph type="title"/>
          </p:nvPr>
        </p:nvSpPr>
        <p:spPr/>
        <p:txBody>
          <a:bodyPr/>
          <a:lstStyle/>
          <a:p>
            <a:r>
              <a:rPr lang="en-US" sz="4800" dirty="0"/>
              <a:t>Mindfulness and Suicide Prevention </a:t>
            </a:r>
          </a:p>
        </p:txBody>
      </p:sp>
      <p:sp>
        <p:nvSpPr>
          <p:cNvPr id="4" name="TextBox 3">
            <a:extLst>
              <a:ext uri="{FF2B5EF4-FFF2-40B4-BE49-F238E27FC236}">
                <a16:creationId xmlns:a16="http://schemas.microsoft.com/office/drawing/2014/main" id="{141A4A7F-F0E2-28F5-20F5-CD052DEFB8E4}"/>
              </a:ext>
            </a:extLst>
          </p:cNvPr>
          <p:cNvSpPr txBox="1"/>
          <p:nvPr/>
        </p:nvSpPr>
        <p:spPr>
          <a:xfrm>
            <a:off x="6999754" y="2112785"/>
            <a:ext cx="4263991" cy="3046988"/>
          </a:xfrm>
          <a:prstGeom prst="rect">
            <a:avLst/>
          </a:prstGeom>
          <a:noFill/>
        </p:spPr>
        <p:txBody>
          <a:bodyPr wrap="square" rtlCol="0">
            <a:spAutoFit/>
          </a:bodyPr>
          <a:lstStyle/>
          <a:p>
            <a:pPr marL="285750" indent="-285750">
              <a:buFont typeface="Arial" panose="020B0604020202020204" pitchFamily="34" charset="0"/>
              <a:buChar char="•"/>
            </a:pPr>
            <a:r>
              <a:rPr lang="en-US" sz="3200" dirty="0"/>
              <a:t>Reduces impulsivity </a:t>
            </a:r>
          </a:p>
          <a:p>
            <a:pPr marL="285750" indent="-285750">
              <a:buFont typeface="Arial" panose="020B0604020202020204" pitchFamily="34" charset="0"/>
              <a:buChar char="•"/>
            </a:pPr>
            <a:r>
              <a:rPr lang="en-US" sz="3200" dirty="0"/>
              <a:t>Increases awareness</a:t>
            </a:r>
          </a:p>
          <a:p>
            <a:pPr marL="285750" indent="-285750">
              <a:buFont typeface="Arial" panose="020B0604020202020204" pitchFamily="34" charset="0"/>
              <a:buChar char="•"/>
            </a:pPr>
            <a:r>
              <a:rPr lang="en-US" sz="3200" dirty="0"/>
              <a:t>Creates space between thoughts and actions </a:t>
            </a:r>
          </a:p>
          <a:p>
            <a:pPr marL="285750" indent="-285750">
              <a:buFont typeface="Arial" panose="020B0604020202020204" pitchFamily="34" charset="0"/>
              <a:buChar char="•"/>
            </a:pPr>
            <a:r>
              <a:rPr lang="en-US" sz="3200" dirty="0"/>
              <a:t>Improves emotional control </a:t>
            </a:r>
          </a:p>
        </p:txBody>
      </p:sp>
      <p:sp>
        <p:nvSpPr>
          <p:cNvPr id="6" name="TextBox 5">
            <a:extLst>
              <a:ext uri="{FF2B5EF4-FFF2-40B4-BE49-F238E27FC236}">
                <a16:creationId xmlns:a16="http://schemas.microsoft.com/office/drawing/2014/main" id="{8D8705D5-962A-4674-B4EA-27AA663FAE40}"/>
              </a:ext>
            </a:extLst>
          </p:cNvPr>
          <p:cNvSpPr txBox="1"/>
          <p:nvPr/>
        </p:nvSpPr>
        <p:spPr>
          <a:xfrm>
            <a:off x="4936837" y="5366664"/>
            <a:ext cx="6105236" cy="1015663"/>
          </a:xfrm>
          <a:prstGeom prst="rect">
            <a:avLst/>
          </a:prstGeom>
          <a:noFill/>
        </p:spPr>
        <p:txBody>
          <a:bodyPr wrap="square">
            <a:spAutoFit/>
          </a:bodyPr>
          <a:lstStyle/>
          <a:p>
            <a:pPr algn="ctr" fontAlgn="t">
              <a:lnSpc>
                <a:spcPct val="100000"/>
              </a:lnSpc>
              <a:buNone/>
            </a:pPr>
            <a:r>
              <a:rPr lang="en-US" sz="2000" b="0" i="0" dirty="0">
                <a:effectLst/>
                <a:latin typeface="+mn-lt"/>
              </a:rPr>
              <a:t>Mindfulness does not eliminate emotional pain, but it helps people respond to pain more effectively, creating opportunities for safety, support, and hope.</a:t>
            </a:r>
            <a:endParaRPr lang="en-US" sz="2000" b="0" i="0" dirty="0">
              <a:effectLst/>
              <a:latin typeface="Segoe UI" panose="020B0502040204020203" pitchFamily="34" charset="0"/>
            </a:endParaRPr>
          </a:p>
        </p:txBody>
      </p:sp>
    </p:spTree>
    <p:extLst>
      <p:ext uri="{BB962C8B-B14F-4D97-AF65-F5344CB8AC3E}">
        <p14:creationId xmlns:p14="http://schemas.microsoft.com/office/powerpoint/2010/main" val="28961338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E59500A-4B75-29F9-CE37-C3E13D6A566A}"/>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16</a:t>
            </a:fld>
            <a:endParaRPr lang="en-US" dirty="0"/>
          </a:p>
        </p:txBody>
      </p:sp>
      <p:sp>
        <p:nvSpPr>
          <p:cNvPr id="10" name="TextBox 9">
            <a:extLst>
              <a:ext uri="{FF2B5EF4-FFF2-40B4-BE49-F238E27FC236}">
                <a16:creationId xmlns:a16="http://schemas.microsoft.com/office/drawing/2014/main" id="{CF6CB9DC-A54F-7000-EBCD-2CADCCCA264E}"/>
              </a:ext>
            </a:extLst>
          </p:cNvPr>
          <p:cNvSpPr txBox="1"/>
          <p:nvPr/>
        </p:nvSpPr>
        <p:spPr>
          <a:xfrm>
            <a:off x="972127" y="2463484"/>
            <a:ext cx="10381673" cy="3416320"/>
          </a:xfrm>
          <a:prstGeom prst="rect">
            <a:avLst/>
          </a:prstGeom>
          <a:noFill/>
        </p:spPr>
        <p:txBody>
          <a:bodyPr wrap="square" rtlCol="0">
            <a:spAutoFit/>
          </a:bodyPr>
          <a:lstStyle/>
          <a:p>
            <a:pPr marL="342900" lvl="0" indent="-342900" fontAlgn="t">
              <a:lnSpc>
                <a:spcPct val="100000"/>
              </a:lnSpc>
              <a:buFont typeface="Arial" panose="020B0604020202020204" pitchFamily="34" charset="0"/>
              <a:buChar char="•"/>
            </a:pPr>
            <a:r>
              <a:rPr lang="en-US" sz="2400" dirty="0"/>
              <a:t>Distress tolerance skills help individuals cope with crisis situations safely and effectively.</a:t>
            </a:r>
          </a:p>
          <a:p>
            <a:pPr marL="342900" lvl="0" indent="-342900" fontAlgn="t">
              <a:lnSpc>
                <a:spcPct val="100000"/>
              </a:lnSpc>
              <a:buFont typeface="Arial" panose="020B0604020202020204" pitchFamily="34" charset="0"/>
              <a:buChar char="•"/>
            </a:pPr>
            <a:r>
              <a:rPr lang="en-US" sz="2400" dirty="0"/>
              <a:t>Focuses on surviving painful moments without making the situation worse.</a:t>
            </a:r>
          </a:p>
          <a:p>
            <a:pPr marL="342900" lvl="0" indent="-342900" fontAlgn="t">
              <a:lnSpc>
                <a:spcPct val="100000"/>
              </a:lnSpc>
              <a:buFont typeface="Arial" panose="020B0604020202020204" pitchFamily="34" charset="0"/>
              <a:buChar char="•"/>
            </a:pPr>
            <a:r>
              <a:rPr lang="en-US" sz="2400" dirty="0"/>
              <a:t>Emphasizes accepting reality as it is in the present moment.</a:t>
            </a:r>
          </a:p>
          <a:p>
            <a:pPr marL="342900" lvl="0" indent="-342900" fontAlgn="t">
              <a:lnSpc>
                <a:spcPct val="100000"/>
              </a:lnSpc>
              <a:buFont typeface="Arial" panose="020B0604020202020204" pitchFamily="34" charset="0"/>
              <a:buChar char="•"/>
            </a:pPr>
            <a:r>
              <a:rPr lang="en-US" sz="2400" dirty="0"/>
              <a:t>Helps reduce impulsive or self-destructive behaviors during times of intense distress.</a:t>
            </a:r>
          </a:p>
          <a:p>
            <a:pPr marL="342900" lvl="0" indent="-342900" fontAlgn="t">
              <a:lnSpc>
                <a:spcPct val="100000"/>
              </a:lnSpc>
              <a:buFont typeface="Arial" panose="020B0604020202020204" pitchFamily="34" charset="0"/>
              <a:buChar char="•"/>
            </a:pPr>
            <a:r>
              <a:rPr lang="en-US" sz="2400" dirty="0"/>
              <a:t>Teaches that pain is a part of life, but suffering can be reduced.</a:t>
            </a:r>
          </a:p>
          <a:p>
            <a:pPr marL="342900" lvl="0" indent="-342900" fontAlgn="t">
              <a:lnSpc>
                <a:spcPct val="100000"/>
              </a:lnSpc>
              <a:buFont typeface="Arial" panose="020B0604020202020204" pitchFamily="34" charset="0"/>
              <a:buChar char="•"/>
            </a:pPr>
            <a:r>
              <a:rPr lang="en-US" sz="2400" dirty="0"/>
              <a:t>Supports safety while emotions naturally decrease in intensity.</a:t>
            </a:r>
          </a:p>
          <a:p>
            <a:pPr marL="342900" lvl="0" indent="-342900" fontAlgn="t">
              <a:lnSpc>
                <a:spcPct val="100000"/>
              </a:lnSpc>
              <a:buFont typeface="Arial" panose="020B0604020202020204" pitchFamily="34" charset="0"/>
              <a:buChar char="•"/>
            </a:pPr>
            <a:r>
              <a:rPr lang="en-US" sz="2400" dirty="0"/>
              <a:t>Provides alternatives to harmful coping strategies.</a:t>
            </a:r>
          </a:p>
        </p:txBody>
      </p:sp>
      <p:sp>
        <p:nvSpPr>
          <p:cNvPr id="11" name="TextBox 10">
            <a:extLst>
              <a:ext uri="{FF2B5EF4-FFF2-40B4-BE49-F238E27FC236}">
                <a16:creationId xmlns:a16="http://schemas.microsoft.com/office/drawing/2014/main" id="{0675ABC4-7C42-B7C5-A581-90976A4E5CA9}"/>
              </a:ext>
            </a:extLst>
          </p:cNvPr>
          <p:cNvSpPr txBox="1"/>
          <p:nvPr/>
        </p:nvSpPr>
        <p:spPr>
          <a:xfrm>
            <a:off x="529372" y="607594"/>
            <a:ext cx="11133255" cy="1569660"/>
          </a:xfrm>
          <a:prstGeom prst="rect">
            <a:avLst/>
          </a:prstGeom>
          <a:noFill/>
        </p:spPr>
        <p:txBody>
          <a:bodyPr wrap="square" rtlCol="0">
            <a:spAutoFit/>
          </a:bodyPr>
          <a:lstStyle/>
          <a:p>
            <a:pPr algn="ctr"/>
            <a:r>
              <a:rPr lang="en-US" sz="4800" dirty="0">
                <a:latin typeface="+mj-lt"/>
              </a:rPr>
              <a:t>Distress Tolerance: Surviving a Crisis Without Making it Worse</a:t>
            </a:r>
          </a:p>
        </p:txBody>
      </p:sp>
    </p:spTree>
    <p:extLst>
      <p:ext uri="{BB962C8B-B14F-4D97-AF65-F5344CB8AC3E}">
        <p14:creationId xmlns:p14="http://schemas.microsoft.com/office/powerpoint/2010/main" val="41321475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864088B-7E0F-8FF6-D084-50F49CE94FFC}"/>
              </a:ext>
            </a:extLst>
          </p:cNvPr>
          <p:cNvSpPr>
            <a:spLocks noGrp="1"/>
          </p:cNvSpPr>
          <p:nvPr>
            <p:ph type="ctrTitle"/>
          </p:nvPr>
        </p:nvSpPr>
        <p:spPr>
          <a:xfrm>
            <a:off x="2133600" y="166254"/>
            <a:ext cx="7924800" cy="1466850"/>
          </a:xfrm>
        </p:spPr>
        <p:txBody>
          <a:bodyPr/>
          <a:lstStyle/>
          <a:p>
            <a:r>
              <a:rPr lang="en-US" dirty="0"/>
              <a:t>Distress Tolerance Skills</a:t>
            </a:r>
          </a:p>
        </p:txBody>
      </p:sp>
      <p:sp>
        <p:nvSpPr>
          <p:cNvPr id="3" name="TextBox 2">
            <a:extLst>
              <a:ext uri="{FF2B5EF4-FFF2-40B4-BE49-F238E27FC236}">
                <a16:creationId xmlns:a16="http://schemas.microsoft.com/office/drawing/2014/main" id="{910C7FD0-8F99-A0C4-D383-B4DFD743B079}"/>
              </a:ext>
            </a:extLst>
          </p:cNvPr>
          <p:cNvSpPr txBox="1"/>
          <p:nvPr/>
        </p:nvSpPr>
        <p:spPr>
          <a:xfrm>
            <a:off x="563418" y="1431972"/>
            <a:ext cx="4747491" cy="4154984"/>
          </a:xfrm>
          <a:prstGeom prst="rect">
            <a:avLst/>
          </a:prstGeom>
          <a:noFill/>
        </p:spPr>
        <p:txBody>
          <a:bodyPr wrap="square">
            <a:spAutoFit/>
          </a:bodyPr>
          <a:lstStyle/>
          <a:p>
            <a:pPr fontAlgn="t">
              <a:lnSpc>
                <a:spcPct val="100000"/>
              </a:lnSpc>
              <a:buNone/>
            </a:pPr>
            <a:r>
              <a:rPr lang="en-US" sz="2400" b="1" i="0" dirty="0">
                <a:effectLst/>
                <a:latin typeface="+mn-lt"/>
              </a:rPr>
              <a:t>Common </a:t>
            </a:r>
            <a:r>
              <a:rPr lang="en-US" sz="2400" b="1" i="0" dirty="0" err="1">
                <a:effectLst/>
                <a:latin typeface="+mn-lt"/>
              </a:rPr>
              <a:t>DBT</a:t>
            </a:r>
            <a:r>
              <a:rPr lang="en-US" sz="2400" b="1" i="0" dirty="0">
                <a:effectLst/>
                <a:latin typeface="+mn-lt"/>
              </a:rPr>
              <a:t> Distress Tolerance Skills</a:t>
            </a:r>
            <a:endParaRPr lang="en-US" sz="2400" b="0" i="0" dirty="0">
              <a:effectLst/>
              <a:latin typeface="+mn-lt"/>
            </a:endParaRPr>
          </a:p>
          <a:p>
            <a:pPr marL="342900" lvl="0" indent="-342900" fontAlgn="t">
              <a:lnSpc>
                <a:spcPct val="100000"/>
              </a:lnSpc>
              <a:buFont typeface="Arial" panose="020B0604020202020204" pitchFamily="34" charset="0"/>
              <a:buChar char="•"/>
            </a:pPr>
            <a:r>
              <a:rPr lang="en-US" sz="2400" b="1" i="0" dirty="0">
                <a:effectLst/>
                <a:latin typeface="+mn-lt"/>
              </a:rPr>
              <a:t>STOP:</a:t>
            </a:r>
            <a:r>
              <a:rPr lang="en-US" sz="2400" b="0" i="0" dirty="0">
                <a:effectLst/>
                <a:latin typeface="+mn-lt"/>
              </a:rPr>
              <a:t> Pause before reacting.</a:t>
            </a:r>
          </a:p>
          <a:p>
            <a:pPr marL="342900" lvl="0" indent="-342900" fontAlgn="t">
              <a:lnSpc>
                <a:spcPct val="100000"/>
              </a:lnSpc>
              <a:buFont typeface="Arial" panose="020B0604020202020204" pitchFamily="34" charset="0"/>
              <a:buChar char="•"/>
            </a:pPr>
            <a:r>
              <a:rPr lang="en-US" sz="2400" b="1" i="0" dirty="0">
                <a:effectLst/>
                <a:latin typeface="+mn-lt"/>
              </a:rPr>
              <a:t>TIPP:</a:t>
            </a:r>
            <a:r>
              <a:rPr lang="en-US" sz="2400" b="0" i="0" dirty="0">
                <a:effectLst/>
                <a:latin typeface="+mn-lt"/>
              </a:rPr>
              <a:t> Change body chemistry to reduce emotional intensity.</a:t>
            </a:r>
          </a:p>
          <a:p>
            <a:pPr marL="342900" lvl="0" indent="-342900" fontAlgn="t">
              <a:lnSpc>
                <a:spcPct val="100000"/>
              </a:lnSpc>
              <a:buFont typeface="Arial" panose="020B0604020202020204" pitchFamily="34" charset="0"/>
              <a:buChar char="•"/>
            </a:pPr>
            <a:r>
              <a:rPr lang="en-US" sz="2400" b="1" i="0" dirty="0">
                <a:effectLst/>
                <a:latin typeface="+mn-lt"/>
              </a:rPr>
              <a:t>Self-Soothe:</a:t>
            </a:r>
            <a:r>
              <a:rPr lang="en-US" sz="2400" b="0" i="0" dirty="0">
                <a:effectLst/>
                <a:latin typeface="+mn-lt"/>
              </a:rPr>
              <a:t> Use the five senses to create comfort.</a:t>
            </a:r>
          </a:p>
          <a:p>
            <a:pPr marL="342900" lvl="0" indent="-342900" fontAlgn="t">
              <a:lnSpc>
                <a:spcPct val="100000"/>
              </a:lnSpc>
              <a:buFont typeface="Arial" panose="020B0604020202020204" pitchFamily="34" charset="0"/>
              <a:buChar char="•"/>
            </a:pPr>
            <a:r>
              <a:rPr lang="en-US" sz="2400" b="1" i="0" dirty="0">
                <a:effectLst/>
                <a:latin typeface="+mn-lt"/>
              </a:rPr>
              <a:t>ACCEPTS:</a:t>
            </a:r>
            <a:r>
              <a:rPr lang="en-US" sz="2400" b="0" i="0" dirty="0">
                <a:effectLst/>
                <a:latin typeface="+mn-lt"/>
              </a:rPr>
              <a:t> Temporary distraction from overwhelming emotions.</a:t>
            </a:r>
          </a:p>
          <a:p>
            <a:pPr marL="342900" lvl="0" indent="-342900" fontAlgn="t">
              <a:lnSpc>
                <a:spcPct val="100000"/>
              </a:lnSpc>
              <a:buFont typeface="Arial" panose="020B0604020202020204" pitchFamily="34" charset="0"/>
              <a:buChar char="•"/>
            </a:pPr>
            <a:r>
              <a:rPr lang="en-US" sz="2400" b="1" i="0" dirty="0">
                <a:effectLst/>
                <a:latin typeface="+mn-lt"/>
              </a:rPr>
              <a:t>Radical Acceptance:</a:t>
            </a:r>
            <a:r>
              <a:rPr lang="en-US" sz="2400" b="0" i="0" dirty="0">
                <a:effectLst/>
                <a:latin typeface="+mn-lt"/>
              </a:rPr>
              <a:t> Accept reality as it is, even when it is painful.</a:t>
            </a:r>
            <a:endParaRPr lang="en-US" sz="2400" b="0" i="0" dirty="0">
              <a:effectLst/>
              <a:latin typeface="Segoe UI" panose="020B0502040204020203" pitchFamily="34" charset="0"/>
            </a:endParaRPr>
          </a:p>
        </p:txBody>
      </p:sp>
      <p:sp>
        <p:nvSpPr>
          <p:cNvPr id="9" name="TextBox 8">
            <a:extLst>
              <a:ext uri="{FF2B5EF4-FFF2-40B4-BE49-F238E27FC236}">
                <a16:creationId xmlns:a16="http://schemas.microsoft.com/office/drawing/2014/main" id="{762AE1F2-EBCD-44C6-468E-922BB48E0583}"/>
              </a:ext>
            </a:extLst>
          </p:cNvPr>
          <p:cNvSpPr txBox="1"/>
          <p:nvPr/>
        </p:nvSpPr>
        <p:spPr>
          <a:xfrm>
            <a:off x="5347854" y="1367317"/>
            <a:ext cx="6123708" cy="4708981"/>
          </a:xfrm>
          <a:prstGeom prst="rect">
            <a:avLst/>
          </a:prstGeom>
          <a:noFill/>
        </p:spPr>
        <p:txBody>
          <a:bodyPr wrap="square">
            <a:spAutoFit/>
          </a:bodyPr>
          <a:lstStyle/>
          <a:p>
            <a:pPr fontAlgn="t">
              <a:lnSpc>
                <a:spcPct val="100000"/>
              </a:lnSpc>
              <a:buNone/>
            </a:pPr>
            <a:r>
              <a:rPr lang="en-US" sz="2000" b="1" i="0" dirty="0">
                <a:effectLst/>
                <a:latin typeface="+mn-lt"/>
              </a:rPr>
              <a:t>TIPP</a:t>
            </a:r>
            <a:r>
              <a:rPr lang="en-US" sz="2000" b="0" i="0" dirty="0">
                <a:effectLst/>
                <a:latin typeface="+mn-lt"/>
              </a:rPr>
              <a:t> helps reduce intense emotional distress by changing the body's physiological response to stress.</a:t>
            </a:r>
          </a:p>
          <a:p>
            <a:pPr marL="342900" lvl="0" indent="-342900" fontAlgn="t">
              <a:lnSpc>
                <a:spcPct val="100000"/>
              </a:lnSpc>
              <a:buFont typeface="Arial" panose="020B0604020202020204" pitchFamily="34" charset="0"/>
              <a:buChar char="•"/>
            </a:pPr>
            <a:r>
              <a:rPr lang="en-US" sz="2000" b="1" i="0" dirty="0">
                <a:effectLst/>
                <a:latin typeface="+mn-lt"/>
              </a:rPr>
              <a:t>T = Temperature</a:t>
            </a:r>
            <a:endParaRPr lang="en-US" sz="2000" b="0" i="0" dirty="0">
              <a:effectLst/>
              <a:latin typeface="+mn-lt"/>
            </a:endParaRPr>
          </a:p>
          <a:p>
            <a:pPr marL="742950" lvl="1" indent="-285750" fontAlgn="t">
              <a:lnSpc>
                <a:spcPct val="100000"/>
              </a:lnSpc>
              <a:buFont typeface="Arial" panose="020B0604020202020204" pitchFamily="34" charset="0"/>
              <a:buChar char="•"/>
            </a:pPr>
            <a:r>
              <a:rPr lang="en-US" sz="2000" b="0" i="0" dirty="0">
                <a:effectLst/>
                <a:latin typeface="+mn-lt"/>
              </a:rPr>
              <a:t>Use cold water, a cold pack, or a cool cloth.</a:t>
            </a:r>
          </a:p>
          <a:p>
            <a:pPr marL="742950" lvl="1" indent="-285750" fontAlgn="t">
              <a:lnSpc>
                <a:spcPct val="100000"/>
              </a:lnSpc>
              <a:buFont typeface="Arial" panose="020B0604020202020204" pitchFamily="34" charset="0"/>
              <a:buChar char="•"/>
            </a:pPr>
            <a:r>
              <a:rPr lang="en-US" sz="2000" b="0" i="0" dirty="0">
                <a:effectLst/>
                <a:latin typeface="+mn-lt"/>
              </a:rPr>
              <a:t>Helps quickly lower emotional arousal.</a:t>
            </a:r>
          </a:p>
          <a:p>
            <a:pPr marL="342900" lvl="0" indent="-342900" fontAlgn="t">
              <a:lnSpc>
                <a:spcPct val="100000"/>
              </a:lnSpc>
              <a:buFont typeface="Arial" panose="020B0604020202020204" pitchFamily="34" charset="0"/>
              <a:buChar char="•"/>
            </a:pPr>
            <a:r>
              <a:rPr lang="en-US" sz="2000" b="1" i="0" dirty="0">
                <a:effectLst/>
                <a:latin typeface="+mn-lt"/>
              </a:rPr>
              <a:t>I = Intense Exercise</a:t>
            </a:r>
            <a:endParaRPr lang="en-US" sz="2000" b="0" i="0" dirty="0">
              <a:effectLst/>
              <a:latin typeface="+mn-lt"/>
            </a:endParaRPr>
          </a:p>
          <a:p>
            <a:pPr marL="742950" lvl="1" indent="-285750" fontAlgn="t">
              <a:lnSpc>
                <a:spcPct val="100000"/>
              </a:lnSpc>
              <a:buFont typeface="Arial" panose="020B0604020202020204" pitchFamily="34" charset="0"/>
              <a:buChar char="•"/>
            </a:pPr>
            <a:r>
              <a:rPr lang="en-US" sz="2000" b="0" i="0" dirty="0">
                <a:effectLst/>
                <a:latin typeface="+mn-lt"/>
              </a:rPr>
              <a:t>Engage in brief physical activity.</a:t>
            </a:r>
          </a:p>
          <a:p>
            <a:pPr marL="742950" lvl="1" indent="-285750" fontAlgn="t">
              <a:lnSpc>
                <a:spcPct val="100000"/>
              </a:lnSpc>
              <a:buFont typeface="Arial" panose="020B0604020202020204" pitchFamily="34" charset="0"/>
              <a:buChar char="•"/>
            </a:pPr>
            <a:r>
              <a:rPr lang="en-US" sz="2000" b="0" i="0" dirty="0">
                <a:effectLst/>
                <a:latin typeface="+mn-lt"/>
              </a:rPr>
              <a:t>Helps release built-up stress and adrenaline.</a:t>
            </a:r>
          </a:p>
          <a:p>
            <a:pPr marL="342900" lvl="0" indent="-342900" fontAlgn="t">
              <a:lnSpc>
                <a:spcPct val="100000"/>
              </a:lnSpc>
              <a:buFont typeface="Arial" panose="020B0604020202020204" pitchFamily="34" charset="0"/>
              <a:buChar char="•"/>
            </a:pPr>
            <a:r>
              <a:rPr lang="en-US" sz="2000" b="1" i="0" dirty="0">
                <a:effectLst/>
                <a:latin typeface="+mn-lt"/>
              </a:rPr>
              <a:t>P = Paced Breathing</a:t>
            </a:r>
            <a:endParaRPr lang="en-US" sz="2000" b="0" i="0" dirty="0">
              <a:effectLst/>
              <a:latin typeface="+mn-lt"/>
            </a:endParaRPr>
          </a:p>
          <a:p>
            <a:pPr marL="742950" lvl="1" indent="-285750" fontAlgn="t">
              <a:lnSpc>
                <a:spcPct val="100000"/>
              </a:lnSpc>
              <a:buFont typeface="Arial" panose="020B0604020202020204" pitchFamily="34" charset="0"/>
              <a:buChar char="•"/>
            </a:pPr>
            <a:r>
              <a:rPr lang="en-US" sz="2000" b="0" i="0" dirty="0">
                <a:effectLst/>
                <a:latin typeface="+mn-lt"/>
              </a:rPr>
              <a:t>Slow your breathing (e.g., inhale 4 counts, exhale 6 counts).</a:t>
            </a:r>
          </a:p>
          <a:p>
            <a:pPr marL="742950" lvl="1" indent="-285750" fontAlgn="t">
              <a:lnSpc>
                <a:spcPct val="100000"/>
              </a:lnSpc>
              <a:buFont typeface="Arial" panose="020B0604020202020204" pitchFamily="34" charset="0"/>
              <a:buChar char="•"/>
            </a:pPr>
            <a:r>
              <a:rPr lang="en-US" sz="2000" b="0" i="0" dirty="0">
                <a:effectLst/>
                <a:latin typeface="+mn-lt"/>
              </a:rPr>
              <a:t>Activates the body's calming response.</a:t>
            </a:r>
          </a:p>
          <a:p>
            <a:pPr marL="342900" lvl="0" indent="-342900" fontAlgn="t">
              <a:lnSpc>
                <a:spcPct val="100000"/>
              </a:lnSpc>
              <a:buFont typeface="Arial" panose="020B0604020202020204" pitchFamily="34" charset="0"/>
              <a:buChar char="•"/>
            </a:pPr>
            <a:r>
              <a:rPr lang="en-US" sz="2000" b="1" i="0" dirty="0">
                <a:effectLst/>
                <a:latin typeface="+mn-lt"/>
              </a:rPr>
              <a:t>P = Paired Muscle Relaxation</a:t>
            </a:r>
            <a:endParaRPr lang="en-US" sz="2000" b="0" i="0" dirty="0">
              <a:effectLst/>
              <a:latin typeface="+mn-lt"/>
            </a:endParaRPr>
          </a:p>
          <a:p>
            <a:pPr marL="742950" lvl="1" indent="-285750" fontAlgn="t">
              <a:lnSpc>
                <a:spcPct val="100000"/>
              </a:lnSpc>
              <a:buFont typeface="Arial" panose="020B0604020202020204" pitchFamily="34" charset="0"/>
              <a:buChar char="•"/>
            </a:pPr>
            <a:r>
              <a:rPr lang="en-US" sz="2000" b="0" i="0" dirty="0">
                <a:effectLst/>
                <a:latin typeface="+mn-lt"/>
              </a:rPr>
              <a:t>Tense and release muscle groups.</a:t>
            </a:r>
          </a:p>
          <a:p>
            <a:pPr marL="742950" lvl="1" indent="-285750" fontAlgn="t">
              <a:lnSpc>
                <a:spcPct val="100000"/>
              </a:lnSpc>
              <a:buFont typeface="Arial" panose="020B0604020202020204" pitchFamily="34" charset="0"/>
              <a:buChar char="•"/>
            </a:pPr>
            <a:r>
              <a:rPr lang="en-US" sz="2000" b="0" i="0" dirty="0">
                <a:effectLst/>
                <a:latin typeface="+mn-lt"/>
              </a:rPr>
              <a:t>Reduces physical tension and promotes relaxation.</a:t>
            </a:r>
            <a:endParaRPr lang="en-US" sz="2000" b="0" i="0" dirty="0">
              <a:effectLst/>
              <a:latin typeface="Segoe UI" panose="020B0502040204020203" pitchFamily="34" charset="0"/>
            </a:endParaRPr>
          </a:p>
        </p:txBody>
      </p:sp>
    </p:spTree>
    <p:extLst>
      <p:ext uri="{BB962C8B-B14F-4D97-AF65-F5344CB8AC3E}">
        <p14:creationId xmlns:p14="http://schemas.microsoft.com/office/powerpoint/2010/main" val="12160178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0DCD04A-AF1B-16A5-153C-18F8FC7877D2}"/>
              </a:ext>
            </a:extLst>
          </p:cNvPr>
          <p:cNvSpPr>
            <a:spLocks noGrp="1"/>
          </p:cNvSpPr>
          <p:nvPr>
            <p:ph type="title"/>
          </p:nvPr>
        </p:nvSpPr>
        <p:spPr>
          <a:xfrm>
            <a:off x="548779" y="671730"/>
            <a:ext cx="5641848" cy="2179782"/>
          </a:xfrm>
        </p:spPr>
        <p:txBody>
          <a:bodyPr/>
          <a:lstStyle/>
          <a:p>
            <a:r>
              <a:rPr lang="en-US" dirty="0"/>
              <a:t>Distress Tolerance and Suicide Prevention </a:t>
            </a:r>
          </a:p>
        </p:txBody>
      </p:sp>
      <p:sp>
        <p:nvSpPr>
          <p:cNvPr id="5" name="TextBox 4">
            <a:extLst>
              <a:ext uri="{FF2B5EF4-FFF2-40B4-BE49-F238E27FC236}">
                <a16:creationId xmlns:a16="http://schemas.microsoft.com/office/drawing/2014/main" id="{94EAEED6-5DDB-CC28-819E-613DDE1A4486}"/>
              </a:ext>
            </a:extLst>
          </p:cNvPr>
          <p:cNvSpPr txBox="1"/>
          <p:nvPr/>
        </p:nvSpPr>
        <p:spPr>
          <a:xfrm>
            <a:off x="548779" y="2851512"/>
            <a:ext cx="6096000" cy="3477875"/>
          </a:xfrm>
          <a:prstGeom prst="rect">
            <a:avLst/>
          </a:prstGeom>
          <a:noFill/>
        </p:spPr>
        <p:txBody>
          <a:bodyPr wrap="square">
            <a:spAutoFit/>
          </a:bodyPr>
          <a:lstStyle/>
          <a:p>
            <a:pPr fontAlgn="t">
              <a:lnSpc>
                <a:spcPct val="100000"/>
              </a:lnSpc>
              <a:buNone/>
            </a:pPr>
            <a:r>
              <a:rPr lang="en-US" sz="2000" b="1" i="0" dirty="0">
                <a:effectLst/>
                <a:latin typeface="+mn-lt"/>
              </a:rPr>
              <a:t>Connection to Suicide Prevention</a:t>
            </a:r>
            <a:endParaRPr lang="en-US" sz="2000" b="0" i="0" dirty="0">
              <a:effectLst/>
              <a:latin typeface="+mn-lt"/>
            </a:endParaRPr>
          </a:p>
          <a:p>
            <a:pPr marL="342900" lvl="0" indent="-342900" fontAlgn="t">
              <a:lnSpc>
                <a:spcPct val="100000"/>
              </a:lnSpc>
              <a:buFont typeface="Arial" panose="020B0604020202020204" pitchFamily="34" charset="0"/>
              <a:buChar char="•"/>
            </a:pPr>
            <a:r>
              <a:rPr lang="en-US" sz="2000" b="0" i="0" dirty="0">
                <a:effectLst/>
                <a:latin typeface="+mn-lt"/>
              </a:rPr>
              <a:t>Creates time and distance between suicidal urges and actions.</a:t>
            </a:r>
          </a:p>
          <a:p>
            <a:pPr marL="342900" lvl="0" indent="-342900" fontAlgn="t">
              <a:lnSpc>
                <a:spcPct val="100000"/>
              </a:lnSpc>
              <a:buFont typeface="Arial" panose="020B0604020202020204" pitchFamily="34" charset="0"/>
              <a:buChar char="•"/>
            </a:pPr>
            <a:r>
              <a:rPr lang="en-US" sz="2000" b="0" i="0" dirty="0">
                <a:effectLst/>
                <a:latin typeface="+mn-lt"/>
              </a:rPr>
              <a:t>Increases the ability to tolerate emotional pain safely.</a:t>
            </a:r>
          </a:p>
          <a:p>
            <a:pPr marL="342900" lvl="0" indent="-342900" fontAlgn="t">
              <a:lnSpc>
                <a:spcPct val="100000"/>
              </a:lnSpc>
              <a:buFont typeface="Arial" panose="020B0604020202020204" pitchFamily="34" charset="0"/>
              <a:buChar char="•"/>
            </a:pPr>
            <a:r>
              <a:rPr lang="en-US" sz="2000" b="0" i="0" dirty="0">
                <a:effectLst/>
                <a:latin typeface="+mn-lt"/>
              </a:rPr>
              <a:t>Supports use of coping skills until crisis intensity decreases.</a:t>
            </a:r>
          </a:p>
          <a:p>
            <a:pPr marL="342900" lvl="0" indent="-342900" fontAlgn="t">
              <a:lnSpc>
                <a:spcPct val="100000"/>
              </a:lnSpc>
              <a:buFont typeface="Arial" panose="020B0604020202020204" pitchFamily="34" charset="0"/>
              <a:buChar char="•"/>
            </a:pPr>
            <a:r>
              <a:rPr lang="en-US" sz="2000" b="0" i="0" dirty="0">
                <a:effectLst/>
                <a:latin typeface="+mn-lt"/>
              </a:rPr>
              <a:t>Reinforces that urges are temporary and survivable.</a:t>
            </a:r>
          </a:p>
          <a:p>
            <a:pPr lvl="0" fontAlgn="t">
              <a:lnSpc>
                <a:spcPct val="100000"/>
              </a:lnSpc>
            </a:pPr>
            <a:endParaRPr lang="en-US" sz="2000" b="0" i="0" dirty="0">
              <a:effectLst/>
              <a:latin typeface="+mn-lt"/>
            </a:endParaRPr>
          </a:p>
          <a:p>
            <a:pPr fontAlgn="t">
              <a:lnSpc>
                <a:spcPct val="100000"/>
              </a:lnSpc>
              <a:buNone/>
            </a:pPr>
            <a:r>
              <a:rPr lang="en-US" sz="2000" b="1" i="0" dirty="0">
                <a:effectLst/>
                <a:latin typeface="+mn-lt"/>
              </a:rPr>
              <a:t>Key Takeaway:</a:t>
            </a:r>
            <a:r>
              <a:rPr lang="en-US" sz="2000" b="0" i="0" dirty="0">
                <a:effectLst/>
                <a:latin typeface="+mn-lt"/>
              </a:rPr>
              <a:t> </a:t>
            </a:r>
            <a:r>
              <a:rPr lang="en-US" sz="2000" b="0" i="1" dirty="0">
                <a:effectLst/>
                <a:latin typeface="+mn-lt"/>
              </a:rPr>
              <a:t>The goal of distress tolerance is not to make pain disappear, but to get through difficult moments safely without making them worse.</a:t>
            </a:r>
            <a:endParaRPr lang="en-US" sz="2000" b="0" i="0" dirty="0">
              <a:effectLst/>
              <a:latin typeface="Segoe UI" panose="020B0502040204020203" pitchFamily="34" charset="0"/>
            </a:endParaRPr>
          </a:p>
        </p:txBody>
      </p:sp>
    </p:spTree>
    <p:extLst>
      <p:ext uri="{BB962C8B-B14F-4D97-AF65-F5344CB8AC3E}">
        <p14:creationId xmlns:p14="http://schemas.microsoft.com/office/powerpoint/2010/main" val="34473307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9DF8565-E71B-7231-3BFC-BF4BD0F1CAF1}"/>
              </a:ext>
            </a:extLst>
          </p:cNvPr>
          <p:cNvSpPr>
            <a:spLocks noGrp="1"/>
          </p:cNvSpPr>
          <p:nvPr>
            <p:ph type="title"/>
          </p:nvPr>
        </p:nvSpPr>
        <p:spPr>
          <a:xfrm>
            <a:off x="914400" y="914400"/>
            <a:ext cx="10360152" cy="914400"/>
          </a:xfrm>
        </p:spPr>
        <p:txBody>
          <a:bodyPr vert="horz" lIns="91440" tIns="45720" rIns="91440" bIns="45720" rtlCol="0" anchor="b">
            <a:normAutofit/>
          </a:bodyPr>
          <a:lstStyle/>
          <a:p>
            <a:r>
              <a:rPr lang="en-US" kern="1200">
                <a:latin typeface="+mj-lt"/>
                <a:ea typeface="+mj-ea"/>
                <a:cs typeface="+mj-cs"/>
              </a:rPr>
              <a:t>Emotion Regulation </a:t>
            </a:r>
          </a:p>
        </p:txBody>
      </p:sp>
      <p:sp>
        <p:nvSpPr>
          <p:cNvPr id="2" name="TextBox 1">
            <a:extLst>
              <a:ext uri="{FF2B5EF4-FFF2-40B4-BE49-F238E27FC236}">
                <a16:creationId xmlns:a16="http://schemas.microsoft.com/office/drawing/2014/main" id="{DCC69D74-09DD-6420-440A-6D7B55B2EBC4}"/>
              </a:ext>
            </a:extLst>
          </p:cNvPr>
          <p:cNvSpPr txBox="1"/>
          <p:nvPr/>
        </p:nvSpPr>
        <p:spPr>
          <a:xfrm>
            <a:off x="914399" y="2039112"/>
            <a:ext cx="3364992" cy="3904488"/>
          </a:xfrm>
          <a:prstGeom prst="rect">
            <a:avLst/>
          </a:prstGeom>
        </p:spPr>
        <p:txBody>
          <a:bodyPr vert="horz" lIns="91440" tIns="45720" rIns="91440" bIns="45720" rtlCol="0">
            <a:normAutofit/>
          </a:bodyPr>
          <a:lstStyle/>
          <a:p>
            <a:pPr marL="228600" lvl="0" indent="-228600" fontAlgn="t">
              <a:lnSpc>
                <a:spcPct val="90000"/>
              </a:lnSpc>
              <a:spcBef>
                <a:spcPts val="1000"/>
              </a:spcBef>
              <a:buFont typeface="+mj-lt"/>
              <a:buAutoNum type="arabicPeriod"/>
            </a:pPr>
            <a:r>
              <a:rPr lang="en-US" sz="1700" b="1"/>
              <a:t>Check the Facts:</a:t>
            </a:r>
            <a:r>
              <a:rPr lang="en-US" sz="1700"/>
              <a:t> Determine whether emotions fit the situation.</a:t>
            </a:r>
          </a:p>
          <a:p>
            <a:pPr marL="228600" lvl="0" indent="-228600" fontAlgn="t">
              <a:lnSpc>
                <a:spcPct val="90000"/>
              </a:lnSpc>
              <a:spcBef>
                <a:spcPts val="1000"/>
              </a:spcBef>
              <a:buFont typeface="+mj-lt"/>
              <a:buAutoNum type="arabicPeriod"/>
            </a:pPr>
            <a:r>
              <a:rPr lang="en-US" sz="1700" b="1"/>
              <a:t>Opposite Action:</a:t>
            </a:r>
            <a:r>
              <a:rPr lang="en-US" sz="1700"/>
              <a:t> Act opposite to unhelpful emotional urges.</a:t>
            </a:r>
          </a:p>
          <a:p>
            <a:pPr marL="228600" lvl="0" indent="-228600" fontAlgn="t">
              <a:lnSpc>
                <a:spcPct val="90000"/>
              </a:lnSpc>
              <a:spcBef>
                <a:spcPts val="1000"/>
              </a:spcBef>
              <a:buFont typeface="+mj-lt"/>
              <a:buAutoNum type="arabicPeriod"/>
            </a:pPr>
            <a:r>
              <a:rPr lang="en-US" sz="1700" b="1"/>
              <a:t>PLEASE Skills:</a:t>
            </a:r>
            <a:r>
              <a:rPr lang="en-US" sz="1700"/>
              <a:t> Take care of physical health to reduce vulnerability.</a:t>
            </a:r>
          </a:p>
          <a:p>
            <a:pPr marL="228600" lvl="0" indent="-228600" fontAlgn="t">
              <a:lnSpc>
                <a:spcPct val="90000"/>
              </a:lnSpc>
              <a:spcBef>
                <a:spcPts val="1000"/>
              </a:spcBef>
              <a:buFont typeface="+mj-lt"/>
              <a:buAutoNum type="arabicPeriod"/>
            </a:pPr>
            <a:r>
              <a:rPr lang="en-US" sz="1700" b="1"/>
              <a:t>Build Positive Experiences:</a:t>
            </a:r>
            <a:r>
              <a:rPr lang="en-US" sz="1700"/>
              <a:t> Engage in activities that create enjoyment and meaning.</a:t>
            </a:r>
          </a:p>
          <a:p>
            <a:pPr marL="228600" lvl="0" indent="-228600" fontAlgn="t">
              <a:lnSpc>
                <a:spcPct val="90000"/>
              </a:lnSpc>
              <a:spcBef>
                <a:spcPts val="1000"/>
              </a:spcBef>
              <a:buFont typeface="+mj-lt"/>
              <a:buAutoNum type="arabicPeriod"/>
            </a:pPr>
            <a:r>
              <a:rPr lang="en-US" sz="1700" b="1"/>
              <a:t>Cope Ahead:</a:t>
            </a:r>
            <a:r>
              <a:rPr lang="en-US" sz="1700"/>
              <a:t> Prepare for difficult situations before they occur.</a:t>
            </a:r>
          </a:p>
          <a:p>
            <a:pPr marL="228600" indent="-228600">
              <a:lnSpc>
                <a:spcPct val="90000"/>
              </a:lnSpc>
              <a:spcBef>
                <a:spcPts val="1000"/>
              </a:spcBef>
              <a:buFont typeface="+mj-lt"/>
              <a:buAutoNum type="arabicPeriod"/>
            </a:pPr>
            <a:endParaRPr lang="en-US" sz="1700"/>
          </a:p>
        </p:txBody>
      </p:sp>
      <p:sp>
        <p:nvSpPr>
          <p:cNvPr id="6" name="TextBox 5">
            <a:extLst>
              <a:ext uri="{FF2B5EF4-FFF2-40B4-BE49-F238E27FC236}">
                <a16:creationId xmlns:a16="http://schemas.microsoft.com/office/drawing/2014/main" id="{3B9B2E11-852F-BCE6-0CD1-069CD8167C3C}"/>
              </a:ext>
            </a:extLst>
          </p:cNvPr>
          <p:cNvSpPr txBox="1"/>
          <p:nvPr/>
        </p:nvSpPr>
        <p:spPr>
          <a:xfrm>
            <a:off x="4743451" y="2039112"/>
            <a:ext cx="6537960" cy="3904488"/>
          </a:xfrm>
          <a:prstGeom prst="rect">
            <a:avLst/>
          </a:prstGeom>
        </p:spPr>
        <p:txBody>
          <a:bodyPr vert="horz" lIns="91440" tIns="45720" rIns="91440" bIns="45720" rtlCol="0">
            <a:normAutofit/>
          </a:bodyPr>
          <a:lstStyle/>
          <a:p>
            <a:pPr fontAlgn="t">
              <a:lnSpc>
                <a:spcPct val="90000"/>
              </a:lnSpc>
              <a:spcBef>
                <a:spcPts val="1000"/>
              </a:spcBef>
            </a:pPr>
            <a:r>
              <a:rPr lang="en-US" sz="2000" b="1" dirty="0"/>
              <a:t>What is Emotion Regulation?</a:t>
            </a:r>
            <a:endParaRPr lang="en-US" sz="2000"/>
          </a:p>
          <a:p>
            <a:pPr lvl="0" fontAlgn="t">
              <a:lnSpc>
                <a:spcPct val="90000"/>
              </a:lnSpc>
              <a:spcBef>
                <a:spcPts val="1000"/>
              </a:spcBef>
            </a:pPr>
            <a:r>
              <a:rPr lang="en-US" sz="2000" dirty="0"/>
              <a:t>Learning to understand, manage, and respond to emotions effectively.</a:t>
            </a:r>
            <a:endParaRPr lang="en-US" sz="2000"/>
          </a:p>
          <a:p>
            <a:pPr lvl="0" fontAlgn="t">
              <a:lnSpc>
                <a:spcPct val="90000"/>
              </a:lnSpc>
              <a:spcBef>
                <a:spcPts val="1000"/>
              </a:spcBef>
            </a:pPr>
            <a:r>
              <a:rPr lang="en-US" sz="2000" dirty="0"/>
              <a:t>Helps reduce emotional vulnerability and emotional suffering.</a:t>
            </a:r>
            <a:endParaRPr lang="en-US" sz="2000"/>
          </a:p>
          <a:p>
            <a:pPr lvl="0" fontAlgn="t">
              <a:lnSpc>
                <a:spcPct val="90000"/>
              </a:lnSpc>
              <a:spcBef>
                <a:spcPts val="1000"/>
              </a:spcBef>
            </a:pPr>
            <a:r>
              <a:rPr lang="en-US" sz="2000" dirty="0"/>
              <a:t>Focuses on changing emotions when they are not helpful or are creating problems.</a:t>
            </a:r>
            <a:endParaRPr lang="en-US" sz="2000"/>
          </a:p>
          <a:p>
            <a:pPr lvl="0" fontAlgn="t">
              <a:lnSpc>
                <a:spcPct val="90000"/>
              </a:lnSpc>
              <a:spcBef>
                <a:spcPts val="1000"/>
              </a:spcBef>
            </a:pPr>
            <a:r>
              <a:rPr lang="en-US" sz="2000" dirty="0"/>
              <a:t>Builds a greater sense of control over emotional experiences.</a:t>
            </a:r>
            <a:endParaRPr lang="en-US" sz="2000"/>
          </a:p>
        </p:txBody>
      </p:sp>
      <p:sp>
        <p:nvSpPr>
          <p:cNvPr id="11" name="Slide Number Placeholder 4">
            <a:extLst>
              <a:ext uri="{FF2B5EF4-FFF2-40B4-BE49-F238E27FC236}">
                <a16:creationId xmlns:a16="http://schemas.microsoft.com/office/drawing/2014/main" id="{724560E2-33E0-B93F-7804-A18B60A5D9BC}"/>
              </a:ext>
            </a:extLst>
          </p:cNvPr>
          <p:cNvSpPr>
            <a:spLocks noGrp="1"/>
          </p:cNvSpPr>
          <p:nvPr>
            <p:ph type="sldNum" sz="quarter" idx="4"/>
          </p:nvPr>
        </p:nvSpPr>
        <p:spPr>
          <a:xfrm>
            <a:off x="11353800" y="5879804"/>
            <a:ext cx="661416" cy="895899"/>
          </a:xfrm>
        </p:spPr>
        <p:txBody>
          <a:bodyPr/>
          <a:lstStyle/>
          <a:p>
            <a:pPr>
              <a:spcAft>
                <a:spcPts val="600"/>
              </a:spcAft>
            </a:pPr>
            <a:fld id="{58FB4751-880F-D840-AAA9-3A15815CC996}" type="slidenum">
              <a:rPr lang="en-US" smtClean="0"/>
              <a:pPr>
                <a:spcAft>
                  <a:spcPts val="600"/>
                </a:spcAft>
              </a:pPr>
              <a:t>19</a:t>
            </a:fld>
            <a:endParaRPr lang="en-US"/>
          </a:p>
        </p:txBody>
      </p:sp>
    </p:spTree>
    <p:extLst>
      <p:ext uri="{BB962C8B-B14F-4D97-AF65-F5344CB8AC3E}">
        <p14:creationId xmlns:p14="http://schemas.microsoft.com/office/powerpoint/2010/main" val="21888050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78F7F9-0FD9-423F-56D9-CC44B76C36D1}"/>
              </a:ext>
            </a:extLst>
          </p:cNvPr>
          <p:cNvSpPr>
            <a:spLocks noGrp="1"/>
          </p:cNvSpPr>
          <p:nvPr>
            <p:ph type="title"/>
          </p:nvPr>
        </p:nvSpPr>
        <p:spPr>
          <a:xfrm>
            <a:off x="1372942" y="1343601"/>
            <a:ext cx="4723058" cy="3590925"/>
          </a:xfrm>
        </p:spPr>
        <p:txBody>
          <a:bodyPr/>
          <a:lstStyle/>
          <a:p>
            <a:r>
              <a:rPr lang="en-US" sz="4800" dirty="0"/>
              <a:t>Emotional Regulation and Suicide Prevention </a:t>
            </a:r>
          </a:p>
        </p:txBody>
      </p:sp>
      <p:sp>
        <p:nvSpPr>
          <p:cNvPr id="6" name="TextBox 5">
            <a:extLst>
              <a:ext uri="{FF2B5EF4-FFF2-40B4-BE49-F238E27FC236}">
                <a16:creationId xmlns:a16="http://schemas.microsoft.com/office/drawing/2014/main" id="{EB6ACF28-4CEB-C738-DAE2-714A343A708E}"/>
              </a:ext>
            </a:extLst>
          </p:cNvPr>
          <p:cNvSpPr txBox="1"/>
          <p:nvPr/>
        </p:nvSpPr>
        <p:spPr>
          <a:xfrm>
            <a:off x="6698093" y="437445"/>
            <a:ext cx="5299942" cy="6186309"/>
          </a:xfrm>
          <a:prstGeom prst="rect">
            <a:avLst/>
          </a:prstGeom>
          <a:noFill/>
        </p:spPr>
        <p:txBody>
          <a:bodyPr wrap="square" rtlCol="0">
            <a:spAutoFit/>
          </a:bodyPr>
          <a:lstStyle/>
          <a:p>
            <a:pPr fontAlgn="t">
              <a:lnSpc>
                <a:spcPct val="100000"/>
              </a:lnSpc>
              <a:buNone/>
            </a:pPr>
            <a:r>
              <a:rPr lang="en-US" b="1" dirty="0"/>
              <a:t>Reducing Vulnerability with PLEASE Skills</a:t>
            </a:r>
          </a:p>
          <a:p>
            <a:pPr fontAlgn="t">
              <a:lnSpc>
                <a:spcPct val="100000"/>
              </a:lnSpc>
              <a:buNone/>
            </a:pPr>
            <a:r>
              <a:rPr lang="en-US" b="1" dirty="0"/>
              <a:t>PLEASE</a:t>
            </a:r>
            <a:r>
              <a:rPr lang="en-US" dirty="0"/>
              <a:t> skills help reduce emotional vulnerability by taking care of physical health and basic needs.</a:t>
            </a:r>
          </a:p>
          <a:p>
            <a:pPr marL="342900" lvl="0" indent="-342900" fontAlgn="t">
              <a:lnSpc>
                <a:spcPct val="100000"/>
              </a:lnSpc>
              <a:buFont typeface="Arial" panose="020B0604020202020204" pitchFamily="34" charset="0"/>
              <a:buChar char="•"/>
            </a:pPr>
            <a:r>
              <a:rPr lang="en-US" b="1" dirty="0"/>
              <a:t>PL = Treat Physical Illness</a:t>
            </a:r>
            <a:endParaRPr lang="en-US" dirty="0"/>
          </a:p>
          <a:p>
            <a:pPr marL="742950" lvl="1" indent="-285750" fontAlgn="t">
              <a:lnSpc>
                <a:spcPct val="100000"/>
              </a:lnSpc>
              <a:buFont typeface="Arial" panose="020B0604020202020204" pitchFamily="34" charset="0"/>
              <a:buChar char="•"/>
            </a:pPr>
            <a:r>
              <a:rPr lang="en-US" dirty="0"/>
              <a:t>Follow medical recommendations and attend to health concerns.</a:t>
            </a:r>
          </a:p>
          <a:p>
            <a:pPr marL="742950" lvl="1" indent="-285750" fontAlgn="t">
              <a:lnSpc>
                <a:spcPct val="100000"/>
              </a:lnSpc>
              <a:buFont typeface="Arial" panose="020B0604020202020204" pitchFamily="34" charset="0"/>
              <a:buChar char="•"/>
            </a:pPr>
            <a:r>
              <a:rPr lang="en-US" dirty="0"/>
              <a:t>Physical illness can increase emotional sensitivity.</a:t>
            </a:r>
          </a:p>
          <a:p>
            <a:pPr marL="342900" lvl="0" indent="-342900" fontAlgn="t">
              <a:lnSpc>
                <a:spcPct val="100000"/>
              </a:lnSpc>
              <a:buFont typeface="Arial" panose="020B0604020202020204" pitchFamily="34" charset="0"/>
              <a:buChar char="•"/>
            </a:pPr>
            <a:r>
              <a:rPr lang="en-US" b="1" dirty="0"/>
              <a:t>E = Balance Eating</a:t>
            </a:r>
            <a:endParaRPr lang="en-US" dirty="0"/>
          </a:p>
          <a:p>
            <a:pPr marL="742950" lvl="1" indent="-285750" fontAlgn="t">
              <a:lnSpc>
                <a:spcPct val="100000"/>
              </a:lnSpc>
              <a:buFont typeface="Arial" panose="020B0604020202020204" pitchFamily="34" charset="0"/>
              <a:buChar char="•"/>
            </a:pPr>
            <a:r>
              <a:rPr lang="en-US" dirty="0"/>
              <a:t>Eat regular, nourishing meals.</a:t>
            </a:r>
          </a:p>
          <a:p>
            <a:pPr marL="742950" lvl="1" indent="-285750" fontAlgn="t">
              <a:lnSpc>
                <a:spcPct val="100000"/>
              </a:lnSpc>
              <a:buFont typeface="Arial" panose="020B0604020202020204" pitchFamily="34" charset="0"/>
              <a:buChar char="•"/>
            </a:pPr>
            <a:r>
              <a:rPr lang="en-US" dirty="0"/>
              <a:t>Avoid skipping meals and extreme dieting.</a:t>
            </a:r>
          </a:p>
          <a:p>
            <a:pPr marL="342900" lvl="0" indent="-342900" fontAlgn="t">
              <a:lnSpc>
                <a:spcPct val="100000"/>
              </a:lnSpc>
              <a:buFont typeface="Arial" panose="020B0604020202020204" pitchFamily="34" charset="0"/>
              <a:buChar char="•"/>
            </a:pPr>
            <a:r>
              <a:rPr lang="en-US" b="1" dirty="0"/>
              <a:t>A = Avoid Mood-Altering Substances</a:t>
            </a:r>
            <a:endParaRPr lang="en-US" dirty="0"/>
          </a:p>
          <a:p>
            <a:pPr marL="742950" lvl="1" indent="-285750" fontAlgn="t">
              <a:lnSpc>
                <a:spcPct val="100000"/>
              </a:lnSpc>
              <a:buFont typeface="Arial" panose="020B0604020202020204" pitchFamily="34" charset="0"/>
              <a:buChar char="•"/>
            </a:pPr>
            <a:r>
              <a:rPr lang="en-US" dirty="0"/>
              <a:t>Reduce or avoid alcohol and non-prescribed substances.</a:t>
            </a:r>
          </a:p>
          <a:p>
            <a:pPr marL="742950" lvl="1" indent="-285750" fontAlgn="t">
              <a:lnSpc>
                <a:spcPct val="100000"/>
              </a:lnSpc>
              <a:buFont typeface="Arial" panose="020B0604020202020204" pitchFamily="34" charset="0"/>
              <a:buChar char="•"/>
            </a:pPr>
            <a:r>
              <a:rPr lang="en-US" dirty="0"/>
              <a:t>Substance use can increase emotional instability and impulsivity.</a:t>
            </a:r>
          </a:p>
          <a:p>
            <a:pPr marL="342900" lvl="0" indent="-342900" fontAlgn="t">
              <a:lnSpc>
                <a:spcPct val="100000"/>
              </a:lnSpc>
              <a:buFont typeface="Arial" panose="020B0604020202020204" pitchFamily="34" charset="0"/>
              <a:buChar char="•"/>
            </a:pPr>
            <a:r>
              <a:rPr lang="en-US" b="1" dirty="0"/>
              <a:t>S = Balance Sleep</a:t>
            </a:r>
            <a:endParaRPr lang="en-US" dirty="0"/>
          </a:p>
          <a:p>
            <a:pPr marL="742950" lvl="1" indent="-285750" fontAlgn="t">
              <a:lnSpc>
                <a:spcPct val="100000"/>
              </a:lnSpc>
              <a:buFont typeface="Arial" panose="020B0604020202020204" pitchFamily="34" charset="0"/>
              <a:buChar char="•"/>
            </a:pPr>
            <a:r>
              <a:rPr lang="en-US" dirty="0"/>
              <a:t>Aim for consistent, adequate sleep.</a:t>
            </a:r>
          </a:p>
          <a:p>
            <a:pPr marL="742950" lvl="1" indent="-285750" fontAlgn="t">
              <a:lnSpc>
                <a:spcPct val="100000"/>
              </a:lnSpc>
              <a:buFont typeface="Arial" panose="020B0604020202020204" pitchFamily="34" charset="0"/>
              <a:buChar char="•"/>
            </a:pPr>
            <a:r>
              <a:rPr lang="en-US" dirty="0"/>
              <a:t>Too little or too much sleep can affect emotional regulation.</a:t>
            </a:r>
          </a:p>
          <a:p>
            <a:pPr marL="342900" lvl="0" indent="-342900" fontAlgn="t">
              <a:lnSpc>
                <a:spcPct val="100000"/>
              </a:lnSpc>
              <a:buFont typeface="Arial" panose="020B0604020202020204" pitchFamily="34" charset="0"/>
              <a:buChar char="•"/>
            </a:pPr>
            <a:r>
              <a:rPr lang="en-US" b="1" dirty="0"/>
              <a:t>E = Get Exercise</a:t>
            </a:r>
            <a:endParaRPr lang="en-US" dirty="0"/>
          </a:p>
          <a:p>
            <a:pPr marL="742950" lvl="1" indent="-285750" fontAlgn="t">
              <a:lnSpc>
                <a:spcPct val="100000"/>
              </a:lnSpc>
              <a:buFont typeface="Arial" panose="020B0604020202020204" pitchFamily="34" charset="0"/>
              <a:buChar char="•"/>
            </a:pPr>
            <a:r>
              <a:rPr lang="en-US" dirty="0"/>
              <a:t>Engage in regular physical activity.</a:t>
            </a:r>
          </a:p>
          <a:p>
            <a:pPr marL="742950" lvl="1" indent="-285750" fontAlgn="t">
              <a:lnSpc>
                <a:spcPct val="100000"/>
              </a:lnSpc>
              <a:buFont typeface="Arial" panose="020B0604020202020204" pitchFamily="34" charset="0"/>
              <a:buChar char="•"/>
            </a:pPr>
            <a:r>
              <a:rPr lang="en-US" dirty="0"/>
              <a:t>Exercise can improve mood and reduce stress.</a:t>
            </a:r>
          </a:p>
        </p:txBody>
      </p:sp>
    </p:spTree>
    <p:extLst>
      <p:ext uri="{BB962C8B-B14F-4D97-AF65-F5344CB8AC3E}">
        <p14:creationId xmlns:p14="http://schemas.microsoft.com/office/powerpoint/2010/main" val="41938862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124D1-822B-AF59-AD3D-B94CD3871543}"/>
              </a:ext>
            </a:extLst>
          </p:cNvPr>
          <p:cNvSpPr>
            <a:spLocks noGrp="1"/>
          </p:cNvSpPr>
          <p:nvPr>
            <p:ph type="title"/>
          </p:nvPr>
        </p:nvSpPr>
        <p:spPr>
          <a:xfrm>
            <a:off x="914400" y="914400"/>
            <a:ext cx="10360152" cy="914400"/>
          </a:xfrm>
        </p:spPr>
        <p:txBody>
          <a:bodyPr vert="horz" lIns="91440" tIns="45720" rIns="91440" bIns="45720" rtlCol="0" anchor="b" anchorCtr="0">
            <a:normAutofit/>
          </a:bodyPr>
          <a:lstStyle/>
          <a:p>
            <a:r>
              <a:rPr lang="en-US" sz="3000" kern="1200">
                <a:latin typeface="+mj-lt"/>
                <a:ea typeface="+mj-ea"/>
                <a:cs typeface="+mj-cs"/>
              </a:rPr>
              <a:t>Interpersonal Effectiveness: Building Healthy Connections </a:t>
            </a:r>
          </a:p>
        </p:txBody>
      </p:sp>
      <p:sp>
        <p:nvSpPr>
          <p:cNvPr id="13" name="Content Placeholder 2">
            <a:extLst>
              <a:ext uri="{FF2B5EF4-FFF2-40B4-BE49-F238E27FC236}">
                <a16:creationId xmlns:a16="http://schemas.microsoft.com/office/drawing/2014/main" id="{6CF788E6-B7A5-96A4-6F95-855EF32CABD6}"/>
              </a:ext>
            </a:extLst>
          </p:cNvPr>
          <p:cNvSpPr>
            <a:spLocks noGrp="1"/>
          </p:cNvSpPr>
          <p:nvPr>
            <p:ph sz="quarter" idx="13"/>
          </p:nvPr>
        </p:nvSpPr>
        <p:spPr>
          <a:xfrm>
            <a:off x="914399" y="2039111"/>
            <a:ext cx="6729984" cy="3840480"/>
          </a:xfrm>
        </p:spPr>
        <p:txBody>
          <a:bodyPr vert="horz" lIns="91440" tIns="45720" rIns="91440" bIns="45720" rtlCol="0">
            <a:normAutofit/>
          </a:bodyPr>
          <a:lstStyle/>
          <a:p>
            <a:pPr marL="342900" lvl="0" fontAlgn="t"/>
            <a:r>
              <a:rPr lang="en-US"/>
              <a:t>Learn to communicate needs clearly and respectfully.</a:t>
            </a:r>
          </a:p>
          <a:p>
            <a:pPr marL="342900" lvl="0" fontAlgn="t"/>
            <a:r>
              <a:rPr lang="en-US"/>
              <a:t>Set healthy boundaries while maintaining relationships.</a:t>
            </a:r>
          </a:p>
          <a:p>
            <a:pPr marL="342900" lvl="0" fontAlgn="t"/>
            <a:r>
              <a:rPr lang="en-US"/>
              <a:t>Balance personal goals, relationships, and self-respect.</a:t>
            </a:r>
          </a:p>
          <a:p>
            <a:pPr marL="342900" lvl="0" fontAlgn="t"/>
            <a:r>
              <a:rPr lang="en-US"/>
              <a:t>Navigate conflict more effectively.</a:t>
            </a:r>
          </a:p>
          <a:p>
            <a:pPr marL="342900" lvl="0" fontAlgn="t"/>
            <a:r>
              <a:rPr lang="en-US"/>
              <a:t>Strengthen social support and connection.</a:t>
            </a:r>
          </a:p>
          <a:p>
            <a:pPr lvl="2"/>
            <a:endParaRPr lang="en-US"/>
          </a:p>
          <a:p>
            <a:endParaRPr lang="en-US"/>
          </a:p>
        </p:txBody>
      </p:sp>
      <p:sp>
        <p:nvSpPr>
          <p:cNvPr id="5" name="TextBox 4">
            <a:extLst>
              <a:ext uri="{FF2B5EF4-FFF2-40B4-BE49-F238E27FC236}">
                <a16:creationId xmlns:a16="http://schemas.microsoft.com/office/drawing/2014/main" id="{DEAE2DA3-1564-4216-9B50-66E587751990}"/>
              </a:ext>
            </a:extLst>
          </p:cNvPr>
          <p:cNvSpPr txBox="1"/>
          <p:nvPr/>
        </p:nvSpPr>
        <p:spPr>
          <a:xfrm>
            <a:off x="8113472" y="2039111"/>
            <a:ext cx="3163824" cy="3840480"/>
          </a:xfrm>
          <a:prstGeom prst="rect">
            <a:avLst/>
          </a:prstGeom>
        </p:spPr>
        <p:txBody>
          <a:bodyPr vert="horz" lIns="91440" tIns="45720" rIns="91440" bIns="45720" rtlCol="0">
            <a:normAutofit/>
          </a:bodyPr>
          <a:lstStyle/>
          <a:p>
            <a:pPr fontAlgn="t">
              <a:lnSpc>
                <a:spcPct val="90000"/>
              </a:lnSpc>
              <a:spcBef>
                <a:spcPts val="1000"/>
              </a:spcBef>
            </a:pPr>
            <a:r>
              <a:rPr lang="en-US" sz="2000" b="1"/>
              <a:t>Core DBT Skills</a:t>
            </a:r>
          </a:p>
          <a:p>
            <a:pPr fontAlgn="t">
              <a:lnSpc>
                <a:spcPct val="90000"/>
              </a:lnSpc>
              <a:spcBef>
                <a:spcPts val="1000"/>
              </a:spcBef>
            </a:pPr>
            <a:endParaRPr lang="en-US" sz="2000"/>
          </a:p>
          <a:p>
            <a:pPr lvl="0" fontAlgn="t">
              <a:lnSpc>
                <a:spcPct val="90000"/>
              </a:lnSpc>
              <a:spcBef>
                <a:spcPts val="1000"/>
              </a:spcBef>
            </a:pPr>
            <a:r>
              <a:rPr lang="en-US" sz="2000" b="1"/>
              <a:t>DEAR MAN</a:t>
            </a:r>
            <a:r>
              <a:rPr lang="en-US" sz="2000"/>
              <a:t>: Ask for what you need.</a:t>
            </a:r>
          </a:p>
          <a:p>
            <a:pPr lvl="0" fontAlgn="t">
              <a:lnSpc>
                <a:spcPct val="90000"/>
              </a:lnSpc>
              <a:spcBef>
                <a:spcPts val="1000"/>
              </a:spcBef>
            </a:pPr>
            <a:endParaRPr lang="en-US" sz="2000"/>
          </a:p>
          <a:p>
            <a:pPr lvl="0" fontAlgn="t">
              <a:lnSpc>
                <a:spcPct val="90000"/>
              </a:lnSpc>
              <a:spcBef>
                <a:spcPts val="1000"/>
              </a:spcBef>
            </a:pPr>
            <a:r>
              <a:rPr lang="en-US" sz="2000" b="1"/>
              <a:t>GIVE</a:t>
            </a:r>
            <a:r>
              <a:rPr lang="en-US" sz="2000"/>
              <a:t>: Maintain relationships.</a:t>
            </a:r>
          </a:p>
          <a:p>
            <a:pPr lvl="0" fontAlgn="t">
              <a:lnSpc>
                <a:spcPct val="90000"/>
              </a:lnSpc>
              <a:spcBef>
                <a:spcPts val="1000"/>
              </a:spcBef>
            </a:pPr>
            <a:endParaRPr lang="en-US" sz="2000"/>
          </a:p>
          <a:p>
            <a:pPr lvl="0" fontAlgn="t">
              <a:lnSpc>
                <a:spcPct val="90000"/>
              </a:lnSpc>
              <a:spcBef>
                <a:spcPts val="1000"/>
              </a:spcBef>
            </a:pPr>
            <a:r>
              <a:rPr lang="en-US" sz="2000" b="1"/>
              <a:t>FAST</a:t>
            </a:r>
            <a:r>
              <a:rPr lang="en-US" sz="2000"/>
              <a:t>: Maintain self-respect.</a:t>
            </a:r>
          </a:p>
          <a:p>
            <a:pPr>
              <a:lnSpc>
                <a:spcPct val="90000"/>
              </a:lnSpc>
              <a:spcBef>
                <a:spcPts val="1000"/>
              </a:spcBef>
            </a:pPr>
            <a:endParaRPr lang="en-US" sz="2000"/>
          </a:p>
        </p:txBody>
      </p:sp>
      <p:sp>
        <p:nvSpPr>
          <p:cNvPr id="4" name="Slide Number Placeholder 3">
            <a:extLst>
              <a:ext uri="{FF2B5EF4-FFF2-40B4-BE49-F238E27FC236}">
                <a16:creationId xmlns:a16="http://schemas.microsoft.com/office/drawing/2014/main" id="{2C6BC01F-2BDD-F662-70DA-7E3AE9A6A004}"/>
              </a:ext>
            </a:extLst>
          </p:cNvPr>
          <p:cNvSpPr>
            <a:spLocks noGrp="1"/>
          </p:cNvSpPr>
          <p:nvPr>
            <p:ph type="sldNum" sz="quarter" idx="4"/>
          </p:nvPr>
        </p:nvSpPr>
        <p:spPr>
          <a:xfrm>
            <a:off x="11353800" y="5879804"/>
            <a:ext cx="661416" cy="895899"/>
          </a:xfrm>
        </p:spPr>
        <p:txBody>
          <a:bodyPr vert="horz" lIns="91440" tIns="45720" rIns="91440" bIns="45720" rtlCol="0" anchor="ctr">
            <a:normAutofit/>
          </a:bodyPr>
          <a:lstStyle/>
          <a:p>
            <a:pPr>
              <a:spcAft>
                <a:spcPts val="600"/>
              </a:spcAft>
            </a:pPr>
            <a:fld id="{58FB4751-880F-D840-AAA9-3A15815CC996}" type="slidenum">
              <a:rPr lang="en-US" smtClean="0"/>
              <a:pPr>
                <a:spcAft>
                  <a:spcPts val="600"/>
                </a:spcAft>
              </a:pPr>
              <a:t>21</a:t>
            </a:fld>
            <a:endParaRPr lang="en-US"/>
          </a:p>
        </p:txBody>
      </p:sp>
    </p:spTree>
    <p:extLst>
      <p:ext uri="{BB962C8B-B14F-4D97-AF65-F5344CB8AC3E}">
        <p14:creationId xmlns:p14="http://schemas.microsoft.com/office/powerpoint/2010/main" val="39577760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D0310-5AED-AF8C-7CFF-BCE7D7F87189}"/>
              </a:ext>
            </a:extLst>
          </p:cNvPr>
          <p:cNvSpPr>
            <a:spLocks noGrp="1"/>
          </p:cNvSpPr>
          <p:nvPr>
            <p:ph type="title"/>
          </p:nvPr>
        </p:nvSpPr>
        <p:spPr>
          <a:xfrm>
            <a:off x="2690957" y="903432"/>
            <a:ext cx="8286750" cy="914400"/>
          </a:xfrm>
        </p:spPr>
        <p:txBody>
          <a:bodyPr/>
          <a:lstStyle/>
          <a:p>
            <a:r>
              <a:rPr lang="en-US" sz="4800" dirty="0"/>
              <a:t>Interpersonal Effectiveness in Action </a:t>
            </a:r>
          </a:p>
        </p:txBody>
      </p:sp>
      <p:sp>
        <p:nvSpPr>
          <p:cNvPr id="5" name="Slide Number Placeholder 4">
            <a:extLst>
              <a:ext uri="{FF2B5EF4-FFF2-40B4-BE49-F238E27FC236}">
                <a16:creationId xmlns:a16="http://schemas.microsoft.com/office/drawing/2014/main" id="{F22B0446-8544-E9A5-6D3E-FC697FF9B7C8}"/>
              </a:ext>
            </a:extLst>
          </p:cNvPr>
          <p:cNvSpPr>
            <a:spLocks noGrp="1"/>
          </p:cNvSpPr>
          <p:nvPr>
            <p:ph type="sldNum" sz="quarter" idx="4"/>
          </p:nvPr>
        </p:nvSpPr>
        <p:spPr/>
        <p:txBody>
          <a:bodyPr/>
          <a:lstStyle/>
          <a:p>
            <a:fld id="{58FB4751-880F-D840-AAA9-3A15815CC996}" type="slidenum">
              <a:rPr lang="en-US" smtClean="0"/>
              <a:pPr/>
              <a:t>22</a:t>
            </a:fld>
            <a:endParaRPr lang="en-US" dirty="0"/>
          </a:p>
        </p:txBody>
      </p:sp>
      <p:sp>
        <p:nvSpPr>
          <p:cNvPr id="7" name="TextBox 6">
            <a:extLst>
              <a:ext uri="{FF2B5EF4-FFF2-40B4-BE49-F238E27FC236}">
                <a16:creationId xmlns:a16="http://schemas.microsoft.com/office/drawing/2014/main" id="{D3307271-0D7C-EDF7-9D52-E1737F94A0AB}"/>
              </a:ext>
            </a:extLst>
          </p:cNvPr>
          <p:cNvSpPr txBox="1"/>
          <p:nvPr/>
        </p:nvSpPr>
        <p:spPr>
          <a:xfrm>
            <a:off x="1379393" y="2056686"/>
            <a:ext cx="4581237" cy="4647426"/>
          </a:xfrm>
          <a:prstGeom prst="rect">
            <a:avLst/>
          </a:prstGeom>
          <a:noFill/>
        </p:spPr>
        <p:txBody>
          <a:bodyPr wrap="square" rtlCol="0">
            <a:spAutoFit/>
          </a:bodyPr>
          <a:lstStyle/>
          <a:p>
            <a:pPr fontAlgn="t">
              <a:lnSpc>
                <a:spcPct val="100000"/>
              </a:lnSpc>
              <a:buNone/>
            </a:pPr>
            <a:r>
              <a:rPr lang="en-US" sz="2000" b="1" dirty="0"/>
              <a:t>Scenario:</a:t>
            </a:r>
            <a:r>
              <a:rPr lang="en-US" sz="2000" dirty="0"/>
              <a:t> Feeling overwhelmed and needing support.</a:t>
            </a:r>
          </a:p>
          <a:p>
            <a:pPr fontAlgn="t">
              <a:lnSpc>
                <a:spcPct val="100000"/>
              </a:lnSpc>
              <a:buNone/>
            </a:pPr>
            <a:r>
              <a:rPr lang="en-US" sz="2000" b="1" dirty="0"/>
              <a:t>Without </a:t>
            </a:r>
            <a:r>
              <a:rPr lang="en-US" sz="2000" b="1" dirty="0" err="1"/>
              <a:t>DBT</a:t>
            </a:r>
            <a:r>
              <a:rPr lang="en-US" sz="2000" b="1" dirty="0"/>
              <a:t> Skills</a:t>
            </a:r>
            <a:endParaRPr lang="en-US" sz="2000" dirty="0"/>
          </a:p>
          <a:p>
            <a:pPr marL="342900" lvl="0" indent="-342900" fontAlgn="t">
              <a:lnSpc>
                <a:spcPct val="100000"/>
              </a:lnSpc>
              <a:buFont typeface="Arial" panose="020B0604020202020204" pitchFamily="34" charset="0"/>
              <a:buChar char="•"/>
            </a:pPr>
            <a:r>
              <a:rPr lang="en-US" sz="2000" dirty="0"/>
              <a:t>Isolates from others</a:t>
            </a:r>
          </a:p>
          <a:p>
            <a:pPr marL="342900" lvl="0" indent="-342900" fontAlgn="t">
              <a:lnSpc>
                <a:spcPct val="100000"/>
              </a:lnSpc>
              <a:buFont typeface="Arial" panose="020B0604020202020204" pitchFamily="34" charset="0"/>
              <a:buChar char="•"/>
            </a:pPr>
            <a:r>
              <a:rPr lang="en-US" sz="2000" dirty="0"/>
              <a:t>Avoids asking for help</a:t>
            </a:r>
          </a:p>
          <a:p>
            <a:pPr marL="342900" lvl="0" indent="-342900" fontAlgn="t">
              <a:lnSpc>
                <a:spcPct val="100000"/>
              </a:lnSpc>
              <a:buFont typeface="Arial" panose="020B0604020202020204" pitchFamily="34" charset="0"/>
              <a:buChar char="•"/>
            </a:pPr>
            <a:r>
              <a:rPr lang="en-US" sz="2000" dirty="0"/>
              <a:t>Feels increasingly alone and overwhelmed</a:t>
            </a:r>
          </a:p>
          <a:p>
            <a:pPr lvl="0" fontAlgn="t">
              <a:lnSpc>
                <a:spcPct val="100000"/>
              </a:lnSpc>
            </a:pPr>
            <a:endParaRPr lang="en-US" sz="2000" dirty="0"/>
          </a:p>
          <a:p>
            <a:pPr fontAlgn="t">
              <a:lnSpc>
                <a:spcPct val="100000"/>
              </a:lnSpc>
              <a:buNone/>
            </a:pPr>
            <a:r>
              <a:rPr lang="en-US" sz="2000" b="1" dirty="0"/>
              <a:t>With </a:t>
            </a:r>
            <a:r>
              <a:rPr lang="en-US" sz="2000" b="1" dirty="0" err="1"/>
              <a:t>DBT</a:t>
            </a:r>
            <a:r>
              <a:rPr lang="en-US" sz="2000" b="1" dirty="0"/>
              <a:t> Skills</a:t>
            </a:r>
            <a:endParaRPr lang="en-US" sz="2000" dirty="0"/>
          </a:p>
          <a:p>
            <a:pPr marL="342900" lvl="0" indent="-342900" fontAlgn="t">
              <a:lnSpc>
                <a:spcPct val="100000"/>
              </a:lnSpc>
              <a:buFont typeface="Arial" panose="020B0604020202020204" pitchFamily="34" charset="0"/>
              <a:buChar char="•"/>
            </a:pPr>
            <a:r>
              <a:rPr lang="en-US" sz="2000" dirty="0"/>
              <a:t>Reaches out to a trusted person</a:t>
            </a:r>
          </a:p>
          <a:p>
            <a:pPr marL="342900" lvl="0" indent="-342900" fontAlgn="t">
              <a:lnSpc>
                <a:spcPct val="100000"/>
              </a:lnSpc>
              <a:buFont typeface="Arial" panose="020B0604020202020204" pitchFamily="34" charset="0"/>
              <a:buChar char="•"/>
            </a:pPr>
            <a:r>
              <a:rPr lang="en-US" sz="2000" dirty="0"/>
              <a:t>Communicates needs clearly</a:t>
            </a:r>
          </a:p>
          <a:p>
            <a:pPr marL="342900" lvl="0" indent="-342900" fontAlgn="t">
              <a:lnSpc>
                <a:spcPct val="100000"/>
              </a:lnSpc>
              <a:buFont typeface="Arial" panose="020B0604020202020204" pitchFamily="34" charset="0"/>
              <a:buChar char="•"/>
            </a:pPr>
            <a:r>
              <a:rPr lang="en-US" sz="2000" dirty="0"/>
              <a:t>Accepts support before a crisis escalates</a:t>
            </a:r>
          </a:p>
          <a:p>
            <a:pPr marL="342900" lvl="0" indent="-342900" fontAlgn="t">
              <a:lnSpc>
                <a:spcPct val="100000"/>
              </a:lnSpc>
              <a:buFont typeface="Arial" panose="020B0604020202020204" pitchFamily="34" charset="0"/>
              <a:buChar char="•"/>
            </a:pPr>
            <a:r>
              <a:rPr lang="en-US" sz="2000" dirty="0"/>
              <a:t>Strengthens connection and belonging</a:t>
            </a:r>
          </a:p>
          <a:p>
            <a:pPr fontAlgn="t">
              <a:lnSpc>
                <a:spcPct val="100000"/>
              </a:lnSpc>
              <a:buNone/>
            </a:pPr>
            <a:endParaRPr lang="en-US" b="1" dirty="0"/>
          </a:p>
          <a:p>
            <a:endParaRPr lang="en-US" dirty="0"/>
          </a:p>
        </p:txBody>
      </p:sp>
      <p:sp>
        <p:nvSpPr>
          <p:cNvPr id="8" name="TextBox 7">
            <a:extLst>
              <a:ext uri="{FF2B5EF4-FFF2-40B4-BE49-F238E27FC236}">
                <a16:creationId xmlns:a16="http://schemas.microsoft.com/office/drawing/2014/main" id="{D7041975-7847-C463-ACAF-0199839352D4}"/>
              </a:ext>
            </a:extLst>
          </p:cNvPr>
          <p:cNvSpPr txBox="1"/>
          <p:nvPr/>
        </p:nvSpPr>
        <p:spPr>
          <a:xfrm>
            <a:off x="6126451" y="2067213"/>
            <a:ext cx="4082473" cy="4370427"/>
          </a:xfrm>
          <a:prstGeom prst="rect">
            <a:avLst/>
          </a:prstGeom>
          <a:noFill/>
        </p:spPr>
        <p:txBody>
          <a:bodyPr wrap="square" rtlCol="0">
            <a:spAutoFit/>
          </a:bodyPr>
          <a:lstStyle/>
          <a:p>
            <a:pPr fontAlgn="t">
              <a:lnSpc>
                <a:spcPct val="100000"/>
              </a:lnSpc>
              <a:buNone/>
            </a:pPr>
            <a:r>
              <a:rPr lang="en-US" sz="2000" b="1" dirty="0"/>
              <a:t>DEAR MAN (Get Your Needs Met)</a:t>
            </a:r>
            <a:endParaRPr lang="en-US" sz="2000" dirty="0"/>
          </a:p>
          <a:p>
            <a:pPr marL="342900" lvl="0" indent="-342900" fontAlgn="t">
              <a:lnSpc>
                <a:spcPct val="100000"/>
              </a:lnSpc>
              <a:buFont typeface="Arial" panose="020B0604020202020204" pitchFamily="34" charset="0"/>
              <a:buChar char="•"/>
            </a:pPr>
            <a:r>
              <a:rPr lang="en-US" sz="2000" i="1" dirty="0"/>
              <a:t>"I've been having a difficult week and could really use someone to talk to."</a:t>
            </a:r>
            <a:endParaRPr lang="en-US" sz="2000" dirty="0"/>
          </a:p>
          <a:p>
            <a:pPr fontAlgn="t">
              <a:lnSpc>
                <a:spcPct val="100000"/>
              </a:lnSpc>
              <a:buNone/>
            </a:pPr>
            <a:r>
              <a:rPr lang="en-US" sz="2000" b="1" dirty="0"/>
              <a:t>GIVE (Maintain Relationships)</a:t>
            </a:r>
            <a:endParaRPr lang="en-US" sz="2000" dirty="0"/>
          </a:p>
          <a:p>
            <a:pPr marL="342900" lvl="0" indent="-342900" fontAlgn="t">
              <a:lnSpc>
                <a:spcPct val="100000"/>
              </a:lnSpc>
              <a:buFont typeface="Arial" panose="020B0604020202020204" pitchFamily="34" charset="0"/>
              <a:buChar char="•"/>
            </a:pPr>
            <a:r>
              <a:rPr lang="en-US" sz="2000" i="1" dirty="0"/>
              <a:t>"I appreciate you listening and being here for me."</a:t>
            </a:r>
            <a:endParaRPr lang="en-US" sz="2000" dirty="0"/>
          </a:p>
          <a:p>
            <a:pPr marL="342900" lvl="0" indent="-342900" fontAlgn="t">
              <a:lnSpc>
                <a:spcPct val="100000"/>
              </a:lnSpc>
              <a:buFont typeface="Arial" panose="020B0604020202020204" pitchFamily="34" charset="0"/>
              <a:buChar char="•"/>
            </a:pPr>
            <a:r>
              <a:rPr lang="en-US" sz="2000" dirty="0"/>
              <a:t>Be Gentle, show Interest, Validate, and use an Easy manner.</a:t>
            </a:r>
          </a:p>
          <a:p>
            <a:pPr fontAlgn="t">
              <a:lnSpc>
                <a:spcPct val="100000"/>
              </a:lnSpc>
              <a:buNone/>
            </a:pPr>
            <a:r>
              <a:rPr lang="en-US" sz="2000" b="1" dirty="0"/>
              <a:t>FAST (Maintain Self-Respect)</a:t>
            </a:r>
            <a:endParaRPr lang="en-US" sz="2000" dirty="0"/>
          </a:p>
          <a:p>
            <a:pPr marL="342900" lvl="0" indent="-342900" fontAlgn="t">
              <a:lnSpc>
                <a:spcPct val="100000"/>
              </a:lnSpc>
              <a:buFont typeface="Arial" panose="020B0604020202020204" pitchFamily="34" charset="0"/>
              <a:buChar char="•"/>
            </a:pPr>
            <a:r>
              <a:rPr lang="en-US" sz="2000" i="1" dirty="0"/>
              <a:t>"I need support, but I also need to be honest about what I'm going through."</a:t>
            </a:r>
            <a:endParaRPr lang="en-US" sz="2000" dirty="0"/>
          </a:p>
          <a:p>
            <a:pPr marL="342900" lvl="0" indent="-342900" fontAlgn="t">
              <a:lnSpc>
                <a:spcPct val="100000"/>
              </a:lnSpc>
              <a:buFont typeface="Arial" panose="020B0604020202020204" pitchFamily="34" charset="0"/>
              <a:buChar char="•"/>
            </a:pPr>
            <a:r>
              <a:rPr lang="en-US" sz="2000" dirty="0"/>
              <a:t>Be Fair, no Apologies for existing needs, Stick to values, be Truthful.</a:t>
            </a:r>
          </a:p>
          <a:p>
            <a:endParaRPr lang="en-US" dirty="0"/>
          </a:p>
        </p:txBody>
      </p:sp>
    </p:spTree>
    <p:extLst>
      <p:ext uri="{BB962C8B-B14F-4D97-AF65-F5344CB8AC3E}">
        <p14:creationId xmlns:p14="http://schemas.microsoft.com/office/powerpoint/2010/main" val="31084648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E42C0838-49D3-9611-19B7-E994AB490F5A}"/>
              </a:ext>
            </a:extLst>
          </p:cNvPr>
          <p:cNvSpPr>
            <a:spLocks noGrp="1"/>
          </p:cNvSpPr>
          <p:nvPr>
            <p:ph type="title"/>
          </p:nvPr>
        </p:nvSpPr>
        <p:spPr>
          <a:xfrm>
            <a:off x="914400" y="914399"/>
            <a:ext cx="10360152" cy="1457325"/>
          </a:xfrm>
        </p:spPr>
        <p:txBody>
          <a:bodyPr/>
          <a:lstStyle/>
          <a:p>
            <a:pPr algn="ctr"/>
            <a:r>
              <a:rPr lang="en-US" sz="4800" dirty="0"/>
              <a:t>Power of Validation: One of DBT’s most effective interventions</a:t>
            </a:r>
            <a:br>
              <a:rPr lang="en-US" dirty="0"/>
            </a:br>
            <a:r>
              <a:rPr lang="en-US" dirty="0"/>
              <a:t> </a:t>
            </a:r>
          </a:p>
        </p:txBody>
      </p:sp>
      <p:sp>
        <p:nvSpPr>
          <p:cNvPr id="8" name="Content Placeholder 7">
            <a:extLst>
              <a:ext uri="{FF2B5EF4-FFF2-40B4-BE49-F238E27FC236}">
                <a16:creationId xmlns:a16="http://schemas.microsoft.com/office/drawing/2014/main" id="{C743C062-C991-5BFD-51E4-B4DB4E0B8429}"/>
              </a:ext>
            </a:extLst>
          </p:cNvPr>
          <p:cNvSpPr>
            <a:spLocks noGrp="1"/>
          </p:cNvSpPr>
          <p:nvPr>
            <p:ph sz="quarter" idx="12"/>
          </p:nvPr>
        </p:nvSpPr>
        <p:spPr>
          <a:xfrm>
            <a:off x="489527" y="2144859"/>
            <a:ext cx="11416146" cy="4682836"/>
          </a:xfrm>
        </p:spPr>
        <p:txBody>
          <a:bodyPr>
            <a:normAutofit fontScale="32500" lnSpcReduction="20000"/>
          </a:bodyPr>
          <a:lstStyle/>
          <a:p>
            <a:pPr fontAlgn="t"/>
            <a:r>
              <a:rPr lang="en-US" sz="6200" b="1" dirty="0"/>
              <a:t>The Power of Validation</a:t>
            </a:r>
          </a:p>
          <a:p>
            <a:pPr marL="342900" lvl="0" indent="-342900" fontAlgn="t">
              <a:buFont typeface="Arial" panose="020B0604020202020204" pitchFamily="34" charset="0"/>
              <a:buChar char="•"/>
            </a:pPr>
            <a:r>
              <a:rPr lang="en-US" sz="6200" dirty="0"/>
              <a:t>Validation communicates that a person's thoughts, feelings, and experiences make sense within their context.</a:t>
            </a:r>
          </a:p>
          <a:p>
            <a:pPr marL="342900" lvl="0" indent="-342900" fontAlgn="t">
              <a:buFont typeface="Arial" panose="020B0604020202020204" pitchFamily="34" charset="0"/>
              <a:buChar char="•"/>
            </a:pPr>
            <a:r>
              <a:rPr lang="en-US" sz="6200" dirty="0"/>
              <a:t>Validation does </a:t>
            </a:r>
            <a:r>
              <a:rPr lang="en-US" sz="6200" b="1" dirty="0"/>
              <a:t>not</a:t>
            </a:r>
            <a:r>
              <a:rPr lang="en-US" sz="6200" dirty="0"/>
              <a:t> mean agreeing with, approving of, or endorsing behavior.</a:t>
            </a:r>
          </a:p>
          <a:p>
            <a:pPr marL="342900" lvl="0" indent="-342900" fontAlgn="t">
              <a:buFont typeface="Arial" panose="020B0604020202020204" pitchFamily="34" charset="0"/>
              <a:buChar char="•"/>
            </a:pPr>
            <a:r>
              <a:rPr lang="en-US" sz="6200" dirty="0"/>
              <a:t>Helps people feel heard, understood, and accepted.</a:t>
            </a:r>
          </a:p>
          <a:p>
            <a:pPr marL="342900" lvl="0" indent="-342900" fontAlgn="t">
              <a:buFont typeface="Arial" panose="020B0604020202020204" pitchFamily="34" charset="0"/>
              <a:buChar char="•"/>
            </a:pPr>
            <a:r>
              <a:rPr lang="en-US" sz="6200" dirty="0"/>
              <a:t>Reduces shame, defensiveness, and emotional escalation.</a:t>
            </a:r>
          </a:p>
          <a:p>
            <a:pPr marL="342900" lvl="0" indent="-342900" fontAlgn="t">
              <a:buFont typeface="Arial" panose="020B0604020202020204" pitchFamily="34" charset="0"/>
              <a:buChar char="•"/>
            </a:pPr>
            <a:r>
              <a:rPr lang="en-US" sz="6200" dirty="0"/>
              <a:t>Strengthens trust, connection, and engagement.</a:t>
            </a:r>
          </a:p>
          <a:p>
            <a:pPr marL="342900" lvl="0" indent="-342900" fontAlgn="t">
              <a:buFont typeface="Arial" panose="020B0604020202020204" pitchFamily="34" charset="0"/>
              <a:buChar char="•"/>
            </a:pPr>
            <a:r>
              <a:rPr lang="en-US" sz="6200" dirty="0"/>
              <a:t>Creates a foundation for problem-solving and change.</a:t>
            </a:r>
          </a:p>
          <a:p>
            <a:pPr marL="342900" lvl="0" indent="-342900" fontAlgn="t">
              <a:buFont typeface="Arial" panose="020B0604020202020204" pitchFamily="34" charset="0"/>
              <a:buChar char="•"/>
            </a:pPr>
            <a:r>
              <a:rPr lang="en-US" sz="6200" dirty="0"/>
              <a:t>Can be a powerful protective factor during emotional and suicidal crises.</a:t>
            </a:r>
          </a:p>
          <a:p>
            <a:pPr fontAlgn="t"/>
            <a:r>
              <a:rPr lang="en-US" sz="6200" b="1" dirty="0"/>
              <a:t>Examples</a:t>
            </a:r>
            <a:endParaRPr lang="en-US" sz="6200" dirty="0"/>
          </a:p>
          <a:p>
            <a:pPr marL="342900" lvl="0" indent="-342900" fontAlgn="t">
              <a:buFont typeface="Arial" panose="020B0604020202020204" pitchFamily="34" charset="0"/>
              <a:buChar char="•"/>
            </a:pPr>
            <a:r>
              <a:rPr lang="en-US" sz="6200" i="1" dirty="0"/>
              <a:t>"Given what you've been through, it makes sense that you're feeling overwhelmed."</a:t>
            </a:r>
            <a:endParaRPr lang="en-US" sz="6200" dirty="0"/>
          </a:p>
          <a:p>
            <a:pPr marL="342900" lvl="0" indent="-342900" fontAlgn="t">
              <a:buFont typeface="Arial" panose="020B0604020202020204" pitchFamily="34" charset="0"/>
              <a:buChar char="•"/>
            </a:pPr>
            <a:r>
              <a:rPr lang="en-US" sz="6200" i="1" dirty="0"/>
              <a:t>"I can see this is really painful for you."</a:t>
            </a:r>
            <a:endParaRPr lang="en-US" sz="6200" dirty="0"/>
          </a:p>
          <a:p>
            <a:r>
              <a:rPr lang="en-US" dirty="0"/>
              <a:t> </a:t>
            </a:r>
          </a:p>
        </p:txBody>
      </p:sp>
    </p:spTree>
    <p:extLst>
      <p:ext uri="{BB962C8B-B14F-4D97-AF65-F5344CB8AC3E}">
        <p14:creationId xmlns:p14="http://schemas.microsoft.com/office/powerpoint/2010/main" val="1311802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B765815-2108-8A78-1FC8-ECC10FE9B84C}"/>
              </a:ext>
            </a:extLst>
          </p:cNvPr>
          <p:cNvSpPr>
            <a:spLocks noGrp="1"/>
          </p:cNvSpPr>
          <p:nvPr>
            <p:ph type="ctrTitle"/>
          </p:nvPr>
        </p:nvSpPr>
        <p:spPr>
          <a:xfrm>
            <a:off x="915924" y="286327"/>
            <a:ext cx="10360152" cy="1314450"/>
          </a:xfrm>
        </p:spPr>
        <p:txBody>
          <a:bodyPr/>
          <a:lstStyle/>
          <a:p>
            <a:r>
              <a:rPr lang="en-US" dirty="0"/>
              <a:t>Final Thoughts</a:t>
            </a:r>
          </a:p>
        </p:txBody>
      </p:sp>
      <p:sp>
        <p:nvSpPr>
          <p:cNvPr id="5" name="TextBox 4">
            <a:extLst>
              <a:ext uri="{FF2B5EF4-FFF2-40B4-BE49-F238E27FC236}">
                <a16:creationId xmlns:a16="http://schemas.microsoft.com/office/drawing/2014/main" id="{F4A2ADC2-1E6A-935E-6705-ACB42AB9A620}"/>
              </a:ext>
            </a:extLst>
          </p:cNvPr>
          <p:cNvSpPr txBox="1"/>
          <p:nvPr/>
        </p:nvSpPr>
        <p:spPr>
          <a:xfrm>
            <a:off x="915924" y="1357392"/>
            <a:ext cx="10167711" cy="5324535"/>
          </a:xfrm>
          <a:prstGeom prst="rect">
            <a:avLst/>
          </a:prstGeom>
          <a:noFill/>
        </p:spPr>
        <p:txBody>
          <a:bodyPr wrap="square" rtlCol="0">
            <a:spAutoFit/>
          </a:bodyPr>
          <a:lstStyle/>
          <a:p>
            <a:pPr marL="342900" lvl="0" indent="-342900" fontAlgn="t">
              <a:lnSpc>
                <a:spcPct val="100000"/>
              </a:lnSpc>
              <a:buFont typeface="Arial" panose="020B0604020202020204" pitchFamily="34" charset="0"/>
              <a:buChar char="•"/>
            </a:pPr>
            <a:r>
              <a:rPr lang="en-US" sz="2400" dirty="0"/>
              <a:t>Suicide prevention starts with </a:t>
            </a:r>
            <a:r>
              <a:rPr lang="en-US" sz="2400" b="1" dirty="0"/>
              <a:t>hope, connection, and understanding</a:t>
            </a:r>
            <a:r>
              <a:rPr lang="en-US" sz="2400" dirty="0"/>
              <a:t>.</a:t>
            </a:r>
          </a:p>
          <a:p>
            <a:pPr marL="342900" lvl="0" indent="-342900" fontAlgn="t">
              <a:lnSpc>
                <a:spcPct val="100000"/>
              </a:lnSpc>
              <a:buFont typeface="Arial" panose="020B0604020202020204" pitchFamily="34" charset="0"/>
              <a:buChar char="•"/>
            </a:pPr>
            <a:r>
              <a:rPr lang="en-US" sz="2400" dirty="0"/>
              <a:t>Suicidal thoughts often reflect a desire to escape pain, not an absence of reasons to live.</a:t>
            </a:r>
          </a:p>
          <a:p>
            <a:pPr marL="342900" lvl="0" indent="-342900" fontAlgn="t">
              <a:lnSpc>
                <a:spcPct val="100000"/>
              </a:lnSpc>
              <a:buFont typeface="Arial" panose="020B0604020202020204" pitchFamily="34" charset="0"/>
              <a:buChar char="•"/>
            </a:pPr>
            <a:r>
              <a:rPr lang="en-US" sz="2400" dirty="0" err="1"/>
              <a:t>DBT</a:t>
            </a:r>
            <a:r>
              <a:rPr lang="en-US" sz="2400" dirty="0"/>
              <a:t> balances </a:t>
            </a:r>
            <a:r>
              <a:rPr lang="en-US" sz="2400" b="1" dirty="0"/>
              <a:t>acceptance and change</a:t>
            </a:r>
            <a:r>
              <a:rPr lang="en-US" sz="2400" dirty="0"/>
              <a:t> to support recovery.</a:t>
            </a:r>
          </a:p>
          <a:p>
            <a:pPr marL="342900" lvl="0" indent="-342900" fontAlgn="t">
              <a:lnSpc>
                <a:spcPct val="100000"/>
              </a:lnSpc>
              <a:buFont typeface="Arial" panose="020B0604020202020204" pitchFamily="34" charset="0"/>
              <a:buChar char="•"/>
            </a:pPr>
            <a:r>
              <a:rPr lang="en-US" sz="2400" dirty="0"/>
              <a:t>Mindfulness creates awareness and choice.</a:t>
            </a:r>
          </a:p>
          <a:p>
            <a:pPr marL="342900" lvl="0" indent="-342900" fontAlgn="t">
              <a:lnSpc>
                <a:spcPct val="100000"/>
              </a:lnSpc>
              <a:buFont typeface="Arial" panose="020B0604020202020204" pitchFamily="34" charset="0"/>
              <a:buChar char="•"/>
            </a:pPr>
            <a:r>
              <a:rPr lang="en-US" sz="2400" dirty="0"/>
              <a:t>Distress tolerance helps people survive crises safely.</a:t>
            </a:r>
          </a:p>
          <a:p>
            <a:pPr marL="342900" lvl="0" indent="-342900" fontAlgn="t">
              <a:lnSpc>
                <a:spcPct val="100000"/>
              </a:lnSpc>
              <a:buFont typeface="Arial" panose="020B0604020202020204" pitchFamily="34" charset="0"/>
              <a:buChar char="•"/>
            </a:pPr>
            <a:r>
              <a:rPr lang="en-US" sz="2400" dirty="0"/>
              <a:t>Validation, compassion, and connection are powerful protective factors.</a:t>
            </a:r>
          </a:p>
          <a:p>
            <a:pPr marL="342900" lvl="0" indent="-342900" fontAlgn="t">
              <a:lnSpc>
                <a:spcPct val="100000"/>
              </a:lnSpc>
              <a:buFont typeface="Arial" panose="020B0604020202020204" pitchFamily="34" charset="0"/>
              <a:buChar char="•"/>
            </a:pPr>
            <a:r>
              <a:rPr lang="en-US" sz="2400" dirty="0"/>
              <a:t>Small, skillful actions can lead to meaningful change.</a:t>
            </a:r>
          </a:p>
          <a:p>
            <a:pPr marL="342900" lvl="0" indent="-342900" fontAlgn="t">
              <a:lnSpc>
                <a:spcPct val="100000"/>
              </a:lnSpc>
              <a:buFont typeface="Arial" panose="020B0604020202020204" pitchFamily="34" charset="0"/>
              <a:buChar char="•"/>
            </a:pPr>
            <a:r>
              <a:rPr lang="en-US" sz="2400" dirty="0"/>
              <a:t>Recovery is possible, even during periods of intense distress.</a:t>
            </a:r>
          </a:p>
          <a:p>
            <a:pPr lvl="0" fontAlgn="t">
              <a:lnSpc>
                <a:spcPct val="100000"/>
              </a:lnSpc>
            </a:pPr>
            <a:endParaRPr lang="en-US" sz="2400" dirty="0"/>
          </a:p>
          <a:p>
            <a:pPr fontAlgn="t">
              <a:lnSpc>
                <a:spcPct val="100000"/>
              </a:lnSpc>
              <a:buNone/>
            </a:pPr>
            <a:r>
              <a:rPr lang="en-US" sz="2400" b="1" dirty="0"/>
              <a:t>Key Takeaway:</a:t>
            </a:r>
            <a:br>
              <a:rPr lang="en-US" sz="2400" dirty="0"/>
            </a:br>
            <a:r>
              <a:rPr lang="en-US" sz="2400" i="1" dirty="0"/>
              <a:t>People can learn the skills needed to manage emotional pain, navigate crises, and build a life worth living.</a:t>
            </a:r>
            <a:r>
              <a:rPr lang="en-US" sz="2400" dirty="0"/>
              <a:t> </a:t>
            </a:r>
          </a:p>
          <a:p>
            <a:endParaRPr lang="en-US" sz="2800" dirty="0"/>
          </a:p>
        </p:txBody>
      </p:sp>
    </p:spTree>
    <p:extLst>
      <p:ext uri="{BB962C8B-B14F-4D97-AF65-F5344CB8AC3E}">
        <p14:creationId xmlns:p14="http://schemas.microsoft.com/office/powerpoint/2010/main" val="35540078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20CD164-A09B-B69C-4633-C30FF1671A20}"/>
              </a:ext>
            </a:extLst>
          </p:cNvPr>
          <p:cNvSpPr txBox="1"/>
          <p:nvPr/>
        </p:nvSpPr>
        <p:spPr>
          <a:xfrm>
            <a:off x="6834909" y="671906"/>
            <a:ext cx="4770582" cy="4401205"/>
          </a:xfrm>
          <a:prstGeom prst="rect">
            <a:avLst/>
          </a:prstGeom>
          <a:noFill/>
        </p:spPr>
        <p:txBody>
          <a:bodyPr wrap="square">
            <a:spAutoFit/>
          </a:bodyPr>
          <a:lstStyle/>
          <a:p>
            <a:pPr fontAlgn="t">
              <a:lnSpc>
                <a:spcPct val="100000"/>
              </a:lnSpc>
              <a:buNone/>
            </a:pPr>
            <a:r>
              <a:rPr lang="en-US" sz="2800" b="1" i="0" dirty="0">
                <a:effectLst/>
                <a:latin typeface="+mn-lt"/>
              </a:rPr>
              <a:t>If you or someone you know is experiencing suicidal thoughts or is in immediate danger, seek help right away. Contact 988 (Suicide &amp; Crisis Lifeline), call 911, go to the nearest emergency department, or reach out to a trusted support person. Help is available, and you do not have to face a crisis alone.</a:t>
            </a:r>
            <a:r>
              <a:rPr lang="en-US" sz="2800" b="0" i="0" dirty="0">
                <a:effectLst/>
                <a:latin typeface="+mn-lt"/>
              </a:rPr>
              <a:t> ❤️</a:t>
            </a:r>
            <a:endParaRPr lang="en-US" sz="2800" b="0" i="0" dirty="0">
              <a:effectLst/>
              <a:latin typeface="Segoe UI" panose="020B0502040204020203" pitchFamily="34" charset="0"/>
            </a:endParaRPr>
          </a:p>
        </p:txBody>
      </p:sp>
      <p:sp>
        <p:nvSpPr>
          <p:cNvPr id="9" name="TextBox 8">
            <a:extLst>
              <a:ext uri="{FF2B5EF4-FFF2-40B4-BE49-F238E27FC236}">
                <a16:creationId xmlns:a16="http://schemas.microsoft.com/office/drawing/2014/main" id="{A0698088-43E0-0C6D-4117-109DD64B869F}"/>
              </a:ext>
            </a:extLst>
          </p:cNvPr>
          <p:cNvSpPr txBox="1"/>
          <p:nvPr/>
        </p:nvSpPr>
        <p:spPr>
          <a:xfrm>
            <a:off x="6834909" y="4919008"/>
            <a:ext cx="4276436" cy="1938992"/>
          </a:xfrm>
          <a:prstGeom prst="rect">
            <a:avLst/>
          </a:prstGeom>
          <a:noFill/>
        </p:spPr>
        <p:txBody>
          <a:bodyPr wrap="square">
            <a:spAutoFit/>
          </a:bodyPr>
          <a:lstStyle/>
          <a:p>
            <a:pPr fontAlgn="t">
              <a:lnSpc>
                <a:spcPct val="100000"/>
              </a:lnSpc>
              <a:buNone/>
            </a:pPr>
            <a:r>
              <a:rPr lang="en-US" sz="2400" b="1" dirty="0"/>
              <a:t>Local Resources:</a:t>
            </a:r>
            <a:r>
              <a:rPr lang="en-US" sz="2400" dirty="0"/>
              <a:t> 988 Suicide &amp; Crisis Lifeline | Hennepin County COPE (612-596-1223) | Minnesota Warmline (855-927-6546)</a:t>
            </a:r>
          </a:p>
        </p:txBody>
      </p:sp>
      <p:pic>
        <p:nvPicPr>
          <p:cNvPr id="14" name="Picture 13">
            <a:extLst>
              <a:ext uri="{FF2B5EF4-FFF2-40B4-BE49-F238E27FC236}">
                <a16:creationId xmlns:a16="http://schemas.microsoft.com/office/drawing/2014/main" id="{4893E4CF-6631-283C-196D-938F1FDC92A3}"/>
              </a:ext>
            </a:extLst>
          </p:cNvPr>
          <p:cNvPicPr>
            <a:picLocks noChangeAspect="1"/>
          </p:cNvPicPr>
          <p:nvPr/>
        </p:nvPicPr>
        <p:blipFill>
          <a:blip r:embed="rId2"/>
          <a:stretch>
            <a:fillRect/>
          </a:stretch>
        </p:blipFill>
        <p:spPr>
          <a:xfrm>
            <a:off x="1667976" y="1368706"/>
            <a:ext cx="4154090" cy="4120588"/>
          </a:xfrm>
          <a:prstGeom prst="rect">
            <a:avLst/>
          </a:prstGeom>
        </p:spPr>
      </p:pic>
    </p:spTree>
    <p:extLst>
      <p:ext uri="{BB962C8B-B14F-4D97-AF65-F5344CB8AC3E}">
        <p14:creationId xmlns:p14="http://schemas.microsoft.com/office/powerpoint/2010/main" val="3834140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92B11C4-8841-8AEE-C418-8614802F7DF0}"/>
              </a:ext>
            </a:extLst>
          </p:cNvPr>
          <p:cNvSpPr>
            <a:spLocks noGrp="1"/>
          </p:cNvSpPr>
          <p:nvPr>
            <p:ph type="ctrTitle"/>
          </p:nvPr>
        </p:nvSpPr>
        <p:spPr>
          <a:xfrm>
            <a:off x="915924" y="914400"/>
            <a:ext cx="10360152" cy="5029200"/>
          </a:xfrm>
        </p:spPr>
        <p:txBody>
          <a:bodyPr anchor="ctr">
            <a:normAutofit/>
          </a:bodyPr>
          <a:lstStyle/>
          <a:p>
            <a:r>
              <a:rPr lang="en-US"/>
              <a:t>Questions &amp; Discussion </a:t>
            </a:r>
          </a:p>
        </p:txBody>
      </p:sp>
    </p:spTree>
    <p:extLst>
      <p:ext uri="{BB962C8B-B14F-4D97-AF65-F5344CB8AC3E}">
        <p14:creationId xmlns:p14="http://schemas.microsoft.com/office/powerpoint/2010/main" val="30972514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6F9559-B0D5-6A02-0682-E531203384DE}"/>
              </a:ext>
            </a:extLst>
          </p:cNvPr>
          <p:cNvSpPr>
            <a:spLocks noGrp="1"/>
          </p:cNvSpPr>
          <p:nvPr>
            <p:ph type="title"/>
          </p:nvPr>
        </p:nvSpPr>
        <p:spPr>
          <a:xfrm>
            <a:off x="914400" y="914400"/>
            <a:ext cx="7534656" cy="914400"/>
          </a:xfrm>
        </p:spPr>
        <p:txBody>
          <a:bodyPr vert="horz" lIns="91440" tIns="45720" rIns="91440" bIns="45720" rtlCol="0" anchor="b" anchorCtr="0">
            <a:normAutofit/>
          </a:bodyPr>
          <a:lstStyle/>
          <a:p>
            <a:r>
              <a:rPr lang="en-US" kern="1200">
                <a:latin typeface="+mj-lt"/>
                <a:ea typeface="+mj-ea"/>
                <a:cs typeface="+mj-cs"/>
              </a:rPr>
              <a:t>References</a:t>
            </a:r>
          </a:p>
        </p:txBody>
      </p:sp>
      <p:sp>
        <p:nvSpPr>
          <p:cNvPr id="6" name="TextBox 5">
            <a:extLst>
              <a:ext uri="{FF2B5EF4-FFF2-40B4-BE49-F238E27FC236}">
                <a16:creationId xmlns:a16="http://schemas.microsoft.com/office/drawing/2014/main" id="{0582E9E9-9B1C-9675-34DA-391487C3E88A}"/>
              </a:ext>
            </a:extLst>
          </p:cNvPr>
          <p:cNvSpPr txBox="1"/>
          <p:nvPr/>
        </p:nvSpPr>
        <p:spPr>
          <a:xfrm>
            <a:off x="914400" y="2039112"/>
            <a:ext cx="7150608" cy="3356576"/>
          </a:xfrm>
          <a:prstGeom prst="rect">
            <a:avLst/>
          </a:prstGeom>
        </p:spPr>
        <p:txBody>
          <a:bodyPr vert="horz" lIns="91440" tIns="45720" rIns="91440" bIns="45720" rtlCol="0">
            <a:normAutofit/>
          </a:bodyPr>
          <a:lstStyle/>
          <a:p>
            <a:pPr marL="228600" lvl="0" indent="-228600" fontAlgn="t">
              <a:lnSpc>
                <a:spcPct val="90000"/>
              </a:lnSpc>
              <a:spcBef>
                <a:spcPts val="1000"/>
              </a:spcBef>
              <a:buFont typeface="Arial" panose="020B0604020202020204" pitchFamily="34" charset="0"/>
              <a:buChar char="•"/>
            </a:pPr>
            <a:r>
              <a:rPr lang="en-US" sz="1700" b="0" i="0">
                <a:effectLst/>
              </a:rPr>
              <a:t>Linehan, M. M. (2015). </a:t>
            </a:r>
            <a:r>
              <a:rPr lang="en-US" sz="1700" b="0" i="1">
                <a:effectLst/>
              </a:rPr>
              <a:t>DBT Skills Training Manual</a:t>
            </a:r>
            <a:r>
              <a:rPr lang="en-US" sz="1700" b="0" i="0">
                <a:effectLst/>
              </a:rPr>
              <a:t> (2nd ed.).</a:t>
            </a:r>
          </a:p>
          <a:p>
            <a:pPr marL="228600" lvl="0" indent="-228600" fontAlgn="t">
              <a:lnSpc>
                <a:spcPct val="90000"/>
              </a:lnSpc>
              <a:spcBef>
                <a:spcPts val="1000"/>
              </a:spcBef>
              <a:buFont typeface="Arial" panose="020B0604020202020204" pitchFamily="34" charset="0"/>
              <a:buChar char="•"/>
            </a:pPr>
            <a:r>
              <a:rPr lang="en-US" sz="1700" b="0" i="0">
                <a:effectLst/>
              </a:rPr>
              <a:t>Linehan, M. M. (1993). </a:t>
            </a:r>
            <a:r>
              <a:rPr lang="en-US" sz="1700" b="0" i="1">
                <a:effectLst/>
              </a:rPr>
              <a:t>Cognitive-Behavioral Treatment of Borderline Personality Disorder</a:t>
            </a:r>
            <a:r>
              <a:rPr lang="en-US" sz="1700" b="0" i="0">
                <a:effectLst/>
              </a:rPr>
              <a:t>.</a:t>
            </a:r>
          </a:p>
          <a:p>
            <a:pPr marL="228600" lvl="0" indent="-228600" fontAlgn="t">
              <a:lnSpc>
                <a:spcPct val="90000"/>
              </a:lnSpc>
              <a:spcBef>
                <a:spcPts val="1000"/>
              </a:spcBef>
              <a:buFont typeface="Arial" panose="020B0604020202020204" pitchFamily="34" charset="0"/>
              <a:buChar char="•"/>
            </a:pPr>
            <a:r>
              <a:rPr lang="en-US" sz="1700" b="0" i="0">
                <a:effectLst/>
              </a:rPr>
              <a:t>Linehan, M. M., et al. (2006). DBT and suicidal behavior outcomes.</a:t>
            </a:r>
          </a:p>
          <a:p>
            <a:pPr marL="228600" lvl="0" indent="-228600" fontAlgn="t">
              <a:lnSpc>
                <a:spcPct val="90000"/>
              </a:lnSpc>
              <a:spcBef>
                <a:spcPts val="1000"/>
              </a:spcBef>
              <a:buFont typeface="Arial" panose="020B0604020202020204" pitchFamily="34" charset="0"/>
              <a:buChar char="•"/>
            </a:pPr>
            <a:r>
              <a:rPr lang="en-US" sz="1700" b="0" i="0">
                <a:effectLst/>
              </a:rPr>
              <a:t>Behavioral Tech: https://behavioraltech.org</a:t>
            </a:r>
          </a:p>
          <a:p>
            <a:pPr marL="228600" lvl="0" indent="-228600" fontAlgn="t">
              <a:lnSpc>
                <a:spcPct val="90000"/>
              </a:lnSpc>
              <a:spcBef>
                <a:spcPts val="1000"/>
              </a:spcBef>
              <a:buFont typeface="Arial" panose="020B0604020202020204" pitchFamily="34" charset="0"/>
              <a:buChar char="•"/>
            </a:pPr>
            <a:r>
              <a:rPr lang="en-US" sz="1700" b="0" i="0">
                <a:effectLst/>
              </a:rPr>
              <a:t>988 Suicide &amp; Crisis Lifeline: https://988lifeline.org</a:t>
            </a:r>
          </a:p>
          <a:p>
            <a:pPr marL="228600" lvl="0" indent="-228600" fontAlgn="t">
              <a:lnSpc>
                <a:spcPct val="90000"/>
              </a:lnSpc>
              <a:spcBef>
                <a:spcPts val="1000"/>
              </a:spcBef>
              <a:buFont typeface="Arial" panose="020B0604020202020204" pitchFamily="34" charset="0"/>
              <a:buChar char="•"/>
            </a:pPr>
            <a:r>
              <a:rPr lang="en-US" sz="1700" b="0" i="0">
                <a:effectLst/>
              </a:rPr>
              <a:t>Hennepin County COPE Crisis Services </a:t>
            </a:r>
            <a:r>
              <a:rPr lang="en-US" sz="1700" b="0" i="0" u="none" strike="noStrike">
                <a:effectLst/>
                <a:hlinkClick r:id="rId2">
                  <a:extLst>
                    <a:ext uri="{A12FA001-AC4F-418D-AE19-62706E023703}">
                      <ahyp:hlinkClr xmlns:ahyp="http://schemas.microsoft.com/office/drawing/2018/hyperlinkcolor" val="tx"/>
                    </a:ext>
                  </a:extLst>
                </a:hlinkClick>
              </a:rPr>
              <a:t>[hennepincounty.gov]</a:t>
            </a:r>
            <a:endParaRPr lang="en-US" sz="1700" b="0" i="0">
              <a:effectLst/>
            </a:endParaRPr>
          </a:p>
          <a:p>
            <a:pPr marL="228600" lvl="0" indent="-228600" fontAlgn="t">
              <a:lnSpc>
                <a:spcPct val="90000"/>
              </a:lnSpc>
              <a:spcBef>
                <a:spcPts val="1000"/>
              </a:spcBef>
              <a:buFont typeface="Arial" panose="020B0604020202020204" pitchFamily="34" charset="0"/>
              <a:buChar char="•"/>
            </a:pPr>
            <a:r>
              <a:rPr lang="en-US" sz="1700" b="0" i="0">
                <a:effectLst/>
              </a:rPr>
              <a:t>Mental Health Minnesota Warmline </a:t>
            </a:r>
            <a:r>
              <a:rPr lang="en-US" sz="1700" b="0" i="0" u="none" strike="noStrike">
                <a:effectLst/>
                <a:hlinkClick r:id="rId3">
                  <a:extLst>
                    <a:ext uri="{A12FA001-AC4F-418D-AE19-62706E023703}">
                      <ahyp:hlinkClr xmlns:ahyp="http://schemas.microsoft.com/office/drawing/2018/hyperlinkcolor" val="tx"/>
                    </a:ext>
                  </a:extLst>
                </a:hlinkClick>
              </a:rPr>
              <a:t>[mentalhealthmn.org]</a:t>
            </a:r>
            <a:r>
              <a:rPr lang="en-US" sz="1700" b="0" i="0">
                <a:effectLst/>
              </a:rPr>
              <a:t>, </a:t>
            </a:r>
            <a:r>
              <a:rPr lang="en-US" sz="1700" b="0" i="0" u="none" strike="noStrike">
                <a:effectLst/>
                <a:hlinkClick r:id="rId4">
                  <a:extLst>
                    <a:ext uri="{A12FA001-AC4F-418D-AE19-62706E023703}">
                      <ahyp:hlinkClr xmlns:ahyp="http://schemas.microsoft.com/office/drawing/2018/hyperlinkcolor" val="tx"/>
                    </a:ext>
                  </a:extLst>
                </a:hlinkClick>
              </a:rPr>
              <a:t>[search.211...tedway.org]</a:t>
            </a:r>
            <a:endParaRPr lang="en-US" sz="1700" b="0" i="0">
              <a:effectLst/>
            </a:endParaRPr>
          </a:p>
          <a:p>
            <a:pPr marL="228600" lvl="0" indent="-228600" fontAlgn="t">
              <a:lnSpc>
                <a:spcPct val="90000"/>
              </a:lnSpc>
              <a:spcBef>
                <a:spcPts val="1000"/>
              </a:spcBef>
              <a:buFont typeface="Arial" panose="020B0604020202020204" pitchFamily="34" charset="0"/>
              <a:buChar char="•"/>
            </a:pPr>
            <a:r>
              <a:rPr lang="en-US" sz="1700" b="0" i="0">
                <a:effectLst/>
              </a:rPr>
              <a:t>Minnesota Department of Human Services Crisis Response Services </a:t>
            </a:r>
            <a:r>
              <a:rPr lang="en-US" sz="1700" b="0" i="0" u="none" strike="noStrike">
                <a:effectLst/>
                <a:hlinkClick r:id="rId5">
                  <a:extLst>
                    <a:ext uri="{A12FA001-AC4F-418D-AE19-62706E023703}">
                      <ahyp:hlinkClr xmlns:ahyp="http://schemas.microsoft.com/office/drawing/2018/hyperlinkcolor" val="tx"/>
                    </a:ext>
                  </a:extLst>
                </a:hlinkClick>
              </a:rPr>
              <a:t>[mn.gov]</a:t>
            </a:r>
            <a:endParaRPr lang="en-US" sz="1700" b="0" i="0">
              <a:effectLst/>
            </a:endParaRPr>
          </a:p>
        </p:txBody>
      </p:sp>
      <p:sp>
        <p:nvSpPr>
          <p:cNvPr id="4" name="Slide Number Placeholder 3">
            <a:extLst>
              <a:ext uri="{FF2B5EF4-FFF2-40B4-BE49-F238E27FC236}">
                <a16:creationId xmlns:a16="http://schemas.microsoft.com/office/drawing/2014/main" id="{90E65465-DAA5-D397-8AF5-3B01449FAC7D}"/>
              </a:ext>
            </a:extLst>
          </p:cNvPr>
          <p:cNvSpPr>
            <a:spLocks noGrp="1"/>
          </p:cNvSpPr>
          <p:nvPr>
            <p:ph type="sldNum" sz="quarter" idx="4"/>
          </p:nvPr>
        </p:nvSpPr>
        <p:spPr>
          <a:xfrm>
            <a:off x="11353800" y="5879804"/>
            <a:ext cx="661416" cy="895899"/>
          </a:xfrm>
        </p:spPr>
        <p:txBody>
          <a:bodyPr vert="horz" lIns="91440" tIns="45720" rIns="91440" bIns="45720" rtlCol="0" anchor="ctr">
            <a:normAutofit/>
          </a:bodyPr>
          <a:lstStyle/>
          <a:p>
            <a:pPr>
              <a:spcAft>
                <a:spcPts val="600"/>
              </a:spcAft>
            </a:pPr>
            <a:fld id="{58FB4751-880F-D840-AAA9-3A15815CC996}" type="slidenum">
              <a:rPr lang="en-US" smtClean="0"/>
              <a:pPr>
                <a:spcAft>
                  <a:spcPts val="600"/>
                </a:spcAft>
              </a:pPr>
              <a:t>27</a:t>
            </a:fld>
            <a:endParaRPr lang="en-US"/>
          </a:p>
        </p:txBody>
      </p:sp>
    </p:spTree>
    <p:extLst>
      <p:ext uri="{BB962C8B-B14F-4D97-AF65-F5344CB8AC3E}">
        <p14:creationId xmlns:p14="http://schemas.microsoft.com/office/powerpoint/2010/main" val="9812707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DC0028-4150-0F89-E59C-F563C67F6CFD}"/>
              </a:ext>
            </a:extLst>
          </p:cNvPr>
          <p:cNvSpPr>
            <a:spLocks noGrp="1"/>
          </p:cNvSpPr>
          <p:nvPr>
            <p:ph type="title"/>
          </p:nvPr>
        </p:nvSpPr>
        <p:spPr>
          <a:xfrm>
            <a:off x="914400" y="914400"/>
            <a:ext cx="10360152" cy="2843784"/>
          </a:xfrm>
        </p:spPr>
        <p:txBody>
          <a:bodyPr anchor="b">
            <a:normAutofit/>
          </a:bodyPr>
          <a:lstStyle/>
          <a:p>
            <a:r>
              <a:rPr lang="en-US" dirty="0"/>
              <a:t>thank you</a:t>
            </a:r>
          </a:p>
        </p:txBody>
      </p:sp>
      <p:sp>
        <p:nvSpPr>
          <p:cNvPr id="11" name="Content Placeholder 10">
            <a:extLst>
              <a:ext uri="{FF2B5EF4-FFF2-40B4-BE49-F238E27FC236}">
                <a16:creationId xmlns:a16="http://schemas.microsoft.com/office/drawing/2014/main" id="{C6DCC38C-603B-CCD0-2914-0BBCD4F4F74E}"/>
              </a:ext>
            </a:extLst>
          </p:cNvPr>
          <p:cNvSpPr>
            <a:spLocks noGrp="1"/>
          </p:cNvSpPr>
          <p:nvPr>
            <p:ph type="body" sz="quarter" idx="13"/>
          </p:nvPr>
        </p:nvSpPr>
        <p:spPr>
          <a:xfrm>
            <a:off x="2041114" y="3825875"/>
            <a:ext cx="8109772" cy="2644775"/>
          </a:xfrm>
        </p:spPr>
        <p:txBody>
          <a:bodyPr>
            <a:normAutofit/>
          </a:bodyPr>
          <a:lstStyle/>
          <a:p>
            <a:pPr>
              <a:spcAft>
                <a:spcPts val="600"/>
              </a:spcAft>
            </a:pPr>
            <a:r>
              <a:rPr lang="en-US" dirty="0"/>
              <a:t>Hannah Baker, MSW, </a:t>
            </a:r>
            <a:r>
              <a:rPr lang="en-US" dirty="0" err="1"/>
              <a:t>LGSW</a:t>
            </a:r>
            <a:endParaRPr lang="en-US"/>
          </a:p>
          <a:p>
            <a:pPr>
              <a:spcAft>
                <a:spcPts val="600"/>
              </a:spcAft>
            </a:pPr>
            <a:r>
              <a:rPr lang="en-US" dirty="0"/>
              <a:t>DBT-PTSD Specialists of Minnesota</a:t>
            </a:r>
            <a:endParaRPr lang="en-US"/>
          </a:p>
          <a:p>
            <a:pPr>
              <a:spcAft>
                <a:spcPts val="600"/>
              </a:spcAft>
            </a:pPr>
            <a:r>
              <a:rPr lang="en-US" dirty="0">
                <a:hlinkClick r:id="rId3">
                  <a:extLst>
                    <a:ext uri="{A12FA001-AC4F-418D-AE19-62706E023703}">
                      <ahyp:hlinkClr xmlns:ahyp="http://schemas.microsoft.com/office/drawing/2018/hyperlinkcolor" val="tx"/>
                    </a:ext>
                  </a:extLst>
                </a:hlinkClick>
              </a:rPr>
              <a:t>Hannah.baker@optum.com</a:t>
            </a:r>
            <a:endParaRPr lang="en-US"/>
          </a:p>
          <a:p>
            <a:pPr>
              <a:spcAft>
                <a:spcPts val="600"/>
              </a:spcAft>
            </a:pPr>
            <a:r>
              <a:rPr lang="en-US" dirty="0"/>
              <a:t>Ph: (763) 412-0722 | Fax: 833-450-6254</a:t>
            </a:r>
            <a:endParaRPr lang="en-US"/>
          </a:p>
          <a:p>
            <a:pPr>
              <a:spcAft>
                <a:spcPts val="600"/>
              </a:spcAft>
            </a:pPr>
            <a:r>
              <a:rPr lang="en-US" dirty="0"/>
              <a:t>10000 Hwy 55, Suite 300 Plymouth, MN 55441</a:t>
            </a:r>
            <a:endParaRPr lang="en-US"/>
          </a:p>
          <a:p>
            <a:pPr>
              <a:spcAft>
                <a:spcPts val="600"/>
              </a:spcAft>
            </a:pPr>
            <a:endParaRPr lang="en-US"/>
          </a:p>
        </p:txBody>
      </p:sp>
    </p:spTree>
    <p:extLst>
      <p:ext uri="{BB962C8B-B14F-4D97-AF65-F5344CB8AC3E}">
        <p14:creationId xmlns:p14="http://schemas.microsoft.com/office/powerpoint/2010/main" val="21888285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Custom">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1964407_win32_SD_v20" id="{3EA9D323-E7D5-42E3-83AA-4E89B21FB6B6}" vid="{BDF16A16-3A0E-4332-958C-C5797045A0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D8B1D1D-0064-435C-8533-29A36067B8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85DF9CEC-52C2-4D14-B2F5-11176002A8B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1249AD37-9510-4A2D-B790-12C439A83F93}">
  <ds:schemaRefs>
    <ds:schemaRef ds:uri="http://schemas.microsoft.com/sharepoint/v3/contenttype/forms"/>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{E8A2EF82-DE7B-46D2-B85C-6C0748878859}TF1ed9553b-00c4-4092-846a-c8f7f2908f3beecd942f_win32-8e33096c3cfc</Template>
  <TotalTime>735</TotalTime>
  <Words>2325</Words>
  <Application>Microsoft Office PowerPoint</Application>
  <PresentationFormat>Widescreen</PresentationFormat>
  <Paragraphs>292</Paragraphs>
  <Slides>28</Slides>
  <Notes>12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28</vt:i4>
      </vt:variant>
    </vt:vector>
  </HeadingPairs>
  <TitlesOfParts>
    <vt:vector size="35" baseType="lpstr">
      <vt:lpstr>Arial</vt:lpstr>
      <vt:lpstr>Calibri</vt:lpstr>
      <vt:lpstr>Courier New</vt:lpstr>
      <vt:lpstr>Gill Sans Nova Light</vt:lpstr>
      <vt:lpstr>Sagona Book</vt:lpstr>
      <vt:lpstr>Segoe UI</vt:lpstr>
      <vt:lpstr>Custom</vt:lpstr>
      <vt:lpstr>Hope and Healing: Suicide Prevention Through DBT’s “Life Worth Living” Framework</vt:lpstr>
      <vt:lpstr>                About the Speaker</vt:lpstr>
      <vt:lpstr>TRIGGER WARNING</vt:lpstr>
      <vt:lpstr>Learning Objectives </vt:lpstr>
      <vt:lpstr>What is Dialectical Behavior Therapy (DBT) </vt:lpstr>
      <vt:lpstr>The Dialectical Perspective: Acceptance &amp; Change  </vt:lpstr>
      <vt:lpstr>The “Life Worth Living” Framework </vt:lpstr>
      <vt:lpstr>PowerPoint Presentation</vt:lpstr>
      <vt:lpstr>Understanding Suicidal Behavior Through a DBT Lens</vt:lpstr>
      <vt:lpstr>Core DBT Skill Modules </vt:lpstr>
      <vt:lpstr>PowerPoint Presentation</vt:lpstr>
      <vt:lpstr>WHAT and HOW skills</vt:lpstr>
      <vt:lpstr>Mindfulness: A Brief Practice  (3-5 mins)</vt:lpstr>
      <vt:lpstr>Debrief </vt:lpstr>
      <vt:lpstr>Mindfulness and Suicide Prevention </vt:lpstr>
      <vt:lpstr>PowerPoint Presentation</vt:lpstr>
      <vt:lpstr>Distress Tolerance Skills</vt:lpstr>
      <vt:lpstr>Distress Tolerance and Suicide Prevention </vt:lpstr>
      <vt:lpstr>Emotion Regulation </vt:lpstr>
      <vt:lpstr>Emotional Regulation and Suicide Prevention </vt:lpstr>
      <vt:lpstr>Interpersonal Effectiveness: Building Healthy Connections </vt:lpstr>
      <vt:lpstr>Interpersonal Effectiveness in Action </vt:lpstr>
      <vt:lpstr>Power of Validation: One of DBT’s most effective interventions  </vt:lpstr>
      <vt:lpstr>Final Thoughts</vt:lpstr>
      <vt:lpstr>PowerPoint Presentation</vt:lpstr>
      <vt:lpstr>Questions &amp; Discussion </vt:lpstr>
      <vt:lpstr>References</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LaScotte, Andrew</dc:creator>
  <cp:lastModifiedBy>Baker, Hannah M</cp:lastModifiedBy>
  <cp:revision>6</cp:revision>
  <dcterms:created xsi:type="dcterms:W3CDTF">2026-09-16T15:31:19Z</dcterms:created>
  <dcterms:modified xsi:type="dcterms:W3CDTF">2026-10-08T02:47:05Z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